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8" r:id="rId5"/>
    <p:sldId id="263" r:id="rId6"/>
    <p:sldId id="2147471124" r:id="rId7"/>
    <p:sldId id="2147471127" r:id="rId8"/>
    <p:sldId id="2147471125" r:id="rId9"/>
    <p:sldId id="2147471118" r:id="rId10"/>
    <p:sldId id="2147471123" r:id="rId11"/>
    <p:sldId id="2147471131" r:id="rId12"/>
    <p:sldId id="2147471130" r:id="rId13"/>
    <p:sldId id="2147471128" r:id="rId14"/>
    <p:sldId id="2147471126" r:id="rId15"/>
    <p:sldId id="2147471115" r:id="rId16"/>
    <p:sldId id="26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7A7E541-E834-457E-8A8D-DEA51BECBD16}">
          <p14:sldIdLst>
            <p14:sldId id="258"/>
            <p14:sldId id="263"/>
            <p14:sldId id="2147471124"/>
            <p14:sldId id="2147471127"/>
            <p14:sldId id="2147471125"/>
            <p14:sldId id="2147471118"/>
            <p14:sldId id="2147471123"/>
            <p14:sldId id="2147471131"/>
            <p14:sldId id="2147471130"/>
            <p14:sldId id="2147471128"/>
            <p14:sldId id="2147471126"/>
            <p14:sldId id="2147471115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FF5FB"/>
    <a:srgbClr val="FFD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7E0D4-0179-4303-BF78-2411F8123EAE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E2D7-AE0E-43C7-8165-14FCB85CC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70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44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D0681-CECB-C8E4-B3BE-35E25846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FC7F4A-D953-26AF-A4A4-70AD2E10F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A5B788-0595-35FC-5F76-70BF37365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AC8DF4-9C34-8AAE-E0CE-DCF1EF2CD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0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229A3-005F-9781-9021-12261D59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88BCFFE-379D-C3B6-E3A1-2E7ED57BA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FBED33-0525-06EB-2107-93B268E44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B45383-D4FA-BA9A-74B2-1A89C3229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518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55C60-2D89-E557-DBB3-26201DF98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1132FFB-079E-3874-5D06-C2BE4067F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1D924CB-2CEB-C37A-20B5-E882606EB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44EADC-30DE-0295-5674-2862ABEFF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93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0E97A-C7D5-C857-9849-1874E40EC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7BA782-ED3C-6C73-4343-FAFB267B3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B3BA612-C442-CD69-5987-422B2D8D8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3C1128-9D99-C002-F928-AB123FE43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58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45C89-A203-F066-E14C-F7D3C342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9F40CC2-F5DF-A296-EC49-DAB3BF138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CBA62BB-DBDB-367F-D013-CBE627B81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619900-737B-630A-66EE-7837CB041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77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2DC05-F236-FED4-444C-BC7371AC7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E6A9572-0E44-179E-CEFC-C61771EC0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CD4C25-B553-CB01-9744-DE1457E72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DEE5B6-AFDF-FF82-5CD2-05FD6590C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2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36E1D-BD0D-9D7A-9AF3-E5CB66D36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2808E7C-0CD5-4FF7-81E5-5945AA72D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11C9A5-E19D-ED7C-116B-7BEA2ED7E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4FD979-5FE9-59C3-A17C-F093D677E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2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13DA4-184E-C060-C21D-33BD3ADE4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B2A81E-011A-0775-D1A0-0CF092B43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35981A-553D-4C80-601D-4DE31A3F7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25B8BC-D6FC-063E-60E8-D392BC246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9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B3893-AB4C-3DFD-0B98-6537B8E9B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6C27E0-F6A3-DA35-9F45-7D27828FC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1C66AD-0F25-8395-1607-597C1509F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30C501-941D-F16A-63B6-3B85C5CC6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31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D554-B6D0-C6E3-4682-7AEBF716C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3E89BC6-3332-0116-118B-6BE2BDA19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4D67974-D895-0ED4-6F27-F35CB47AE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ED7FC1-1719-5038-F70F-793CA0328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0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07441-AE96-E304-F3E1-B05F891D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CF94242-5F9E-567A-9E28-1BB6EB1E3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43F9FBB-5C03-EEDC-3ECC-63F4D5BDD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533A98-C657-7F03-6A4D-D76A03BC0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1E2D7-AE0E-43C7-8165-14FCB85CCBA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9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CD5A0-6D8B-D19E-9EC2-AFDA6EC2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667372-EF32-E9D4-524D-BA87B5C1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DDB7A-3E9F-8F4B-4E05-C2DB075F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7CD909-6961-5FE7-58A4-4D7130BD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42B264-4755-E136-685C-78423A91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1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D512A-8406-4A27-93E2-E46C466B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676B41-430C-6B7E-E937-29DF385BB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D62DC0-FECE-BDA5-7625-5BAA279B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4963B-BA60-EB53-8325-7508D549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0EB5C1-8428-601E-C46F-44518A0A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41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11C7219-DF7E-3153-A09F-DF935A6C2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4FAD16-6FBB-59EE-74E6-DD0D2611F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ABD41-F032-771B-C69A-CC6E0862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36444A-B147-34CA-4D76-66C616000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120C54-32D0-490E-7A97-F2E07A9A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47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itillium-Semibold"/>
                <a:cs typeface="Titillium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0076-EE6F-44EC-8412-85E754598A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0E9A7-8887-8FEF-FE69-0BB8E02A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4C8AB3-82EB-B5DC-AED9-088F3C8D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9A4ADD-7C46-D068-2F3A-A200F6E8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A72239-E01B-BF48-F1B4-67E7974F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DE5F85-B862-EDFF-6B28-7554836D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56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FC827-72A9-1F41-BF08-4341AD5F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F45E90-FBEB-FD30-49D9-3FF825FA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70AFB3-95D4-12AF-C955-83BD19D4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B72B82-518D-B733-8F89-3EF712BE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94F94D-8CE4-18A3-D2C4-BB153AA7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24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5336B6-A7D9-2B84-312F-6FB9EE33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CD601E-34ED-9E0B-4BEA-ED9F29BCE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691B1D-810D-8534-DBD1-F32A8E19A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1B220D-EEDA-214E-40CB-08D66026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3D7949-69A5-D0A0-A281-1B1FDFB7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7DEFAE-FE83-4A46-D631-A45B3842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D8DEC-EB0E-EDA7-4355-27A8CDBB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5A445D-3291-F0A2-24BC-555DC8F2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D79BF7-E84E-4298-8FCB-ACED6D89D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213210-99E1-7CD7-644B-665EAEAE0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1B52D6-461E-A56F-46E1-CA1E1FB4C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7CF31A-9C6A-93D8-00B9-8FD5E8FB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D47994-2DEC-F632-0F3D-D2822B9F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226EB1-AD54-F472-BF8F-475A3500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2FF48-8982-04DE-5173-3D3CD38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C0FAF9-723E-6143-34D6-CCD0E50B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406BCF-B2E0-8B3F-DD10-90D9D6AC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9E38DD-B4D6-E22E-0A3C-0B6CD60D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76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EE4190-10CC-9E5B-6720-F2BDD500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7E8105-D977-FA12-3E22-42A95384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E754EC-0BCD-8B24-FE92-9F72CE52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47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051D8-AB21-AA91-B0FB-09192976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C6EA3-0BEA-971D-35FF-E713B703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F23348-C971-DD94-E770-15EAFF017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30450A-22B4-57A8-BD19-780BE4C0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7B25A9-39EE-EF29-F013-412E2131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C77CA3-7846-937A-6AA3-99C4FF98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39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237AF-4A10-146E-3AD4-A76A4937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D303AF-C24E-8207-6163-780CDFBE9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782795-5A6C-7365-0D81-E2B28676A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5E0BA5-BBBE-7A17-ADB8-D25B6D8A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A43EB1-D699-665C-0CB3-5B167A15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8AB9E1-1B08-2116-6405-C8DF4209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49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96CCC5-5E7E-438E-5EDA-56D8A3EE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C1EEB4-6676-3886-57F3-2EA484843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938177-A7B6-FEE1-313B-98B73D59C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D04B9F-F495-4FD2-A3A1-0C1C6C4E1E45}" type="datetimeFigureOut">
              <a:rPr lang="it-IT" smtClean="0"/>
              <a:t>20/01/2026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6CCFA8-EA1F-526B-B8EE-5351948A9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291C4-473B-A70A-3F5F-CA2BEAFA9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D75963-4BBC-4D40-B61D-600AB955EB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7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FD8E1-76FF-C062-BCAE-AAB5E64DD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A895EF0-E5C8-30CF-0E23-4CC09E503482}"/>
              </a:ext>
            </a:extLst>
          </p:cNvPr>
          <p:cNvSpPr/>
          <p:nvPr/>
        </p:nvSpPr>
        <p:spPr>
          <a:xfrm>
            <a:off x="0" y="810241"/>
            <a:ext cx="12192000" cy="3296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2AF2A37-8640-0CE9-6C48-815E792C46D7}"/>
              </a:ext>
            </a:extLst>
          </p:cNvPr>
          <p:cNvSpPr txBox="1"/>
          <p:nvPr/>
        </p:nvSpPr>
        <p:spPr>
          <a:xfrm>
            <a:off x="352331" y="4950167"/>
            <a:ext cx="1179884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700" b="1" i="1" dirty="0">
                <a:solidFill>
                  <a:schemeClr val="accent1">
                    <a:lumMod val="50000"/>
                  </a:schemeClr>
                </a:solidFill>
              </a:rPr>
              <a:t>Dipartimento per le politiche del lavoro, previdenziali, assicurative e per la salute e la sicurezza nei luoghi di lavoro</a:t>
            </a:r>
            <a:endParaRPr lang="it-IT" sz="1700" i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it-IT" sz="1700" i="1" dirty="0">
                <a:solidFill>
                  <a:schemeClr val="accent1">
                    <a:lumMod val="50000"/>
                  </a:schemeClr>
                </a:solidFill>
              </a:rPr>
              <a:t>UFFICIO DI STAFF II Rapporti di lavoro, politiche attive del lavoro, ammortizzatori sociali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D810271-E5CB-88B5-4D55-BA56756FBB73}"/>
              </a:ext>
            </a:extLst>
          </p:cNvPr>
          <p:cNvSpPr txBox="1"/>
          <p:nvPr/>
        </p:nvSpPr>
        <p:spPr>
          <a:xfrm>
            <a:off x="303347" y="3678894"/>
            <a:ext cx="3386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i="1" dirty="0">
                <a:solidFill>
                  <a:schemeClr val="accent1">
                    <a:lumMod val="50000"/>
                  </a:schemeClr>
                </a:solidFill>
              </a:rPr>
              <a:t>Federmanager - 22 gennaio 2026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4489ED-F1B9-3343-B1AC-9990FCB7F027}"/>
              </a:ext>
            </a:extLst>
          </p:cNvPr>
          <p:cNvSpPr txBox="1"/>
          <p:nvPr/>
        </p:nvSpPr>
        <p:spPr>
          <a:xfrm>
            <a:off x="303347" y="1505904"/>
            <a:ext cx="83702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400" dirty="0"/>
              <a:t>IA nella selezione del personale</a:t>
            </a:r>
            <a:br>
              <a:rPr lang="it-IT" sz="4000" dirty="0"/>
            </a:br>
            <a:br>
              <a:rPr lang="it-IT" sz="1400" dirty="0"/>
            </a:br>
            <a:r>
              <a:rPr lang="it-IT" sz="3200" b="0" dirty="0"/>
              <a:t>La nuova sfida della leadership inclusiva</a:t>
            </a:r>
            <a:endParaRPr lang="it-IT" sz="4000" b="0" dirty="0"/>
          </a:p>
        </p:txBody>
      </p:sp>
      <p:pic>
        <p:nvPicPr>
          <p:cNvPr id="5" name="Picture 2" descr="Ripartiamo da noi - Associazione Soluzione Lavoro O.d.V.">
            <a:extLst>
              <a:ext uri="{FF2B5EF4-FFF2-40B4-BE49-F238E27FC236}">
                <a16:creationId xmlns:a16="http://schemas.microsoft.com/office/drawing/2014/main" id="{BDCF48A3-4C34-44D5-D8E3-6C4A9D4C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39" y="1633657"/>
            <a:ext cx="2016914" cy="164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6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4AAB0-64F7-6C56-D58C-200837BE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57B38C3-9086-1974-2D45-10B41EB57683}"/>
              </a:ext>
            </a:extLst>
          </p:cNvPr>
          <p:cNvSpPr/>
          <p:nvPr/>
        </p:nvSpPr>
        <p:spPr>
          <a:xfrm>
            <a:off x="0" y="5295899"/>
            <a:ext cx="12192000" cy="1092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79453E1-253C-08A7-659B-863645C34E34}"/>
              </a:ext>
            </a:extLst>
          </p:cNvPr>
          <p:cNvSpPr/>
          <p:nvPr/>
        </p:nvSpPr>
        <p:spPr>
          <a:xfrm>
            <a:off x="0" y="2871484"/>
            <a:ext cx="60960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C5892E-F8E0-1871-046D-C03D6FBEFE30}"/>
              </a:ext>
            </a:extLst>
          </p:cNvPr>
          <p:cNvSpPr txBox="1"/>
          <p:nvPr/>
        </p:nvSpPr>
        <p:spPr>
          <a:xfrm>
            <a:off x="393603" y="886876"/>
            <a:ext cx="1148034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500" dirty="0"/>
              <a:t>La </a:t>
            </a:r>
            <a:r>
              <a:rPr lang="it-IT" sz="1500" b="1" dirty="0">
                <a:solidFill>
                  <a:srgbClr val="156082"/>
                </a:solidFill>
              </a:rPr>
              <a:t>Legge 132/2025</a:t>
            </a:r>
            <a:r>
              <a:rPr lang="it-IT" sz="1500" dirty="0"/>
              <a:t>, che ha recepito l’AI Act europeo, ha istituito presso il Ministero del Lavoro e delle Politiche Sociali l’</a:t>
            </a:r>
            <a:r>
              <a:rPr lang="it-IT" sz="1500" b="1" dirty="0">
                <a:solidFill>
                  <a:srgbClr val="156082"/>
                </a:solidFill>
              </a:rPr>
              <a:t>Osservatorio sull’adozione dell’IA nel mondo del lavoro</a:t>
            </a:r>
            <a:r>
              <a:rPr lang="it-IT" sz="15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it-IT" sz="1500" dirty="0"/>
              <a:t>In un contesto di innovazione rapida, asimmetrica e priva di un adeguato governo pubblico, aumentano rischi e disuguaglianze: l’Osservatorio nasce per affrontare queste sfide.</a:t>
            </a:r>
          </a:p>
          <a:p>
            <a:pPr algn="just">
              <a:spcAft>
                <a:spcPts val="1200"/>
              </a:spcAft>
            </a:pPr>
            <a:r>
              <a:rPr lang="it-IT" sz="1500" dirty="0"/>
              <a:t>L’Osservatorio è una </a:t>
            </a:r>
            <a:r>
              <a:rPr lang="it-IT" sz="1500" b="1" dirty="0">
                <a:solidFill>
                  <a:srgbClr val="156082"/>
                </a:solidFill>
              </a:rPr>
              <a:t>cabina di regia pubblico-sociale</a:t>
            </a:r>
            <a:r>
              <a:rPr lang="it-IT" sz="1500" dirty="0"/>
              <a:t>, un luogo pubblico di analisi, confronto, decisione, dialogo strutturato tra istituzioni, parti sociali ed esperti, produzione di dati, servizi e supporto alle decisioni di policy.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18A853-6BB7-BF02-943D-D77392E4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E78E14-7EBD-91EC-78D5-91B49751C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F68D8D1-F410-A5C5-D8B2-BE35164C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99F33D-14EA-3416-949A-C0F558547FF9}"/>
              </a:ext>
            </a:extLst>
          </p:cNvPr>
          <p:cNvSpPr txBox="1"/>
          <p:nvPr/>
        </p:nvSpPr>
        <p:spPr>
          <a:xfrm>
            <a:off x="6324602" y="3300222"/>
            <a:ext cx="55493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300" b="1">
                <a:solidFill>
                  <a:srgbClr val="156082"/>
                </a:solidFill>
              </a:defRPr>
            </a:lvl1pPr>
          </a:lstStyle>
          <a:p>
            <a:r>
              <a:rPr lang="it-IT" sz="1400" b="0" dirty="0">
                <a:solidFill>
                  <a:schemeClr val="tx1"/>
                </a:solidFill>
              </a:rPr>
              <a:t>Presieduto dal </a:t>
            </a:r>
            <a:r>
              <a:rPr lang="it-IT" sz="1400" dirty="0"/>
              <a:t>Ministro del Lavoro e delle Politiche Sociali</a:t>
            </a:r>
            <a:r>
              <a:rPr lang="it-IT" sz="1400" b="0" dirty="0">
                <a:solidFill>
                  <a:schemeClr val="tx1"/>
                </a:solidFill>
              </a:rPr>
              <a:t>, riunisce istituzioni, autorità, parti sociali ed esperti, è articolato in: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Comitato di indirizzo</a:t>
            </a:r>
            <a:r>
              <a:rPr lang="it-IT" sz="1400" b="0" dirty="0">
                <a:solidFill>
                  <a:schemeClr val="tx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Consulta delle parti sociali</a:t>
            </a:r>
            <a:r>
              <a:rPr lang="it-IT" sz="1400" b="0" dirty="0">
                <a:solidFill>
                  <a:schemeClr val="tx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4 Comitati tecnico-scientifici</a:t>
            </a:r>
            <a:r>
              <a:rPr lang="it-IT" sz="1400" b="0" dirty="0">
                <a:solidFill>
                  <a:schemeClr val="tx1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Commissione etica </a:t>
            </a:r>
            <a:r>
              <a:rPr lang="it-IT" sz="1400" b="0" dirty="0">
                <a:solidFill>
                  <a:schemeClr val="tx1"/>
                </a:solidFill>
              </a:rPr>
              <a:t>(con il compito di garantire che l'efficienza degli algoritmi non calpesti mai la dignità della persona, l’IA deve restare uno strumento per supportare il lavoro umano).</a:t>
            </a: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290F4803-D266-9F75-264E-E4902E627B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0A588D-0DC6-43CB-C07B-28C4D1BE3DA1}"/>
              </a:ext>
            </a:extLst>
          </p:cNvPr>
          <p:cNvSpPr txBox="1"/>
          <p:nvPr/>
        </p:nvSpPr>
        <p:spPr>
          <a:xfrm>
            <a:off x="393603" y="248207"/>
            <a:ext cx="1045544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5. Osservatorio IA e mercato del lavoro </a:t>
            </a:r>
            <a:r>
              <a:rPr lang="it-IT" b="0" dirty="0"/>
              <a:t>(1/2)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3C9052-0BD7-BCFA-5CBF-93C4C6A47D56}"/>
              </a:ext>
            </a:extLst>
          </p:cNvPr>
          <p:cNvSpPr txBox="1"/>
          <p:nvPr/>
        </p:nvSpPr>
        <p:spPr>
          <a:xfrm>
            <a:off x="393604" y="2871484"/>
            <a:ext cx="44423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b="1" dirty="0">
                <a:solidFill>
                  <a:srgbClr val="156082"/>
                </a:solidFill>
              </a:rPr>
              <a:t>Funzioni principali</a:t>
            </a:r>
            <a:r>
              <a:rPr lang="it-IT" sz="1600" dirty="0"/>
              <a:t>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3D57B3-73B9-A8AC-110D-32E943DC83A0}"/>
              </a:ext>
            </a:extLst>
          </p:cNvPr>
          <p:cNvSpPr txBox="1"/>
          <p:nvPr/>
        </p:nvSpPr>
        <p:spPr>
          <a:xfrm>
            <a:off x="393603" y="3358677"/>
            <a:ext cx="56153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Definire la </a:t>
            </a:r>
            <a:r>
              <a:rPr lang="it-IT" sz="1600" b="1" dirty="0">
                <a:solidFill>
                  <a:srgbClr val="156082"/>
                </a:solidFill>
              </a:rPr>
              <a:t>strategia nazionale</a:t>
            </a:r>
            <a:r>
              <a:rPr lang="it-IT" sz="1600" dirty="0">
                <a:solidFill>
                  <a:srgbClr val="156082"/>
                </a:solidFill>
              </a:rPr>
              <a:t> </a:t>
            </a:r>
            <a:r>
              <a:rPr lang="it-IT" sz="1600" dirty="0"/>
              <a:t>sull’IA nel lavoro.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Monitorare gli impatti su </a:t>
            </a:r>
            <a:r>
              <a:rPr lang="it-IT" sz="1600" b="1" dirty="0">
                <a:solidFill>
                  <a:srgbClr val="156082"/>
                </a:solidFill>
              </a:rPr>
              <a:t>produttività, occupazione e condizioni lavorative</a:t>
            </a:r>
            <a:r>
              <a:rPr lang="it-IT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Individuare </a:t>
            </a:r>
            <a:r>
              <a:rPr lang="it-IT" sz="1600" b="1" dirty="0">
                <a:solidFill>
                  <a:srgbClr val="156082"/>
                </a:solidFill>
              </a:rPr>
              <a:t>settori e professioni più esposti</a:t>
            </a:r>
            <a:r>
              <a:rPr lang="it-IT" sz="1600" dirty="0">
                <a:solidFill>
                  <a:srgbClr val="156082"/>
                </a:solidFill>
              </a:rPr>
              <a:t> </a:t>
            </a:r>
            <a:r>
              <a:rPr lang="it-IT" sz="1600" dirty="0"/>
              <a:t>all’adozione dell’IA.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Promuovere la </a:t>
            </a:r>
            <a:r>
              <a:rPr lang="it-IT" sz="1600" b="1" dirty="0">
                <a:solidFill>
                  <a:srgbClr val="156082"/>
                </a:solidFill>
              </a:rPr>
              <a:t>formazione</a:t>
            </a:r>
            <a:r>
              <a:rPr lang="it-IT" sz="1600" dirty="0"/>
              <a:t> e aggiornare in modo continuo le </a:t>
            </a:r>
            <a:r>
              <a:rPr lang="it-IT" sz="1600" b="1" dirty="0">
                <a:solidFill>
                  <a:srgbClr val="156082"/>
                </a:solidFill>
              </a:rPr>
              <a:t>Linee Guida nazionali</a:t>
            </a:r>
            <a:r>
              <a:rPr lang="it-IT" sz="1600" dirty="0"/>
              <a:t>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AE8ACB3-672E-5271-599E-46AF8ABB1A43}"/>
              </a:ext>
            </a:extLst>
          </p:cNvPr>
          <p:cNvSpPr/>
          <p:nvPr/>
        </p:nvSpPr>
        <p:spPr>
          <a:xfrm>
            <a:off x="6096000" y="2871484"/>
            <a:ext cx="6096000" cy="338554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2FBBEF-35BC-2617-76FE-7843B89EF9B7}"/>
              </a:ext>
            </a:extLst>
          </p:cNvPr>
          <p:cNvSpPr txBox="1"/>
          <p:nvPr/>
        </p:nvSpPr>
        <p:spPr>
          <a:xfrm>
            <a:off x="913202" y="5374441"/>
            <a:ext cx="1096074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500" dirty="0"/>
              <a:t>L’Osservatorio opererà come strumento stabile di </a:t>
            </a:r>
            <a:r>
              <a:rPr lang="it-IT" sz="1500" b="1" dirty="0">
                <a:solidFill>
                  <a:srgbClr val="156082"/>
                </a:solidFill>
              </a:rPr>
              <a:t>indirizzo pubblico</a:t>
            </a:r>
            <a:r>
              <a:rPr lang="it-IT" sz="1500" dirty="0"/>
              <a:t>, con l’obiettivo di </a:t>
            </a:r>
            <a:r>
              <a:rPr lang="it-IT" sz="1500" b="1" dirty="0">
                <a:solidFill>
                  <a:srgbClr val="156082"/>
                </a:solidFill>
              </a:rPr>
              <a:t>accompagnare l’innovazione tecnologica </a:t>
            </a:r>
            <a:r>
              <a:rPr lang="it-IT" sz="1500" dirty="0"/>
              <a:t>tutelando dignità, diritti e qualità del lavoro e supportando le politiche di formazione e di occupazione. L’avvio operativo dell’Osservatorio è previsto all’</a:t>
            </a:r>
            <a:r>
              <a:rPr lang="it-IT" sz="1500" b="1" dirty="0">
                <a:solidFill>
                  <a:srgbClr val="156082"/>
                </a:solidFill>
              </a:rPr>
              <a:t>inizio del 2026</a:t>
            </a:r>
            <a:r>
              <a:rPr lang="it-IT" sz="1500" dirty="0"/>
              <a:t>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F5A133-B5A6-582F-A477-83B31A5A77A8}"/>
              </a:ext>
            </a:extLst>
          </p:cNvPr>
          <p:cNvSpPr txBox="1"/>
          <p:nvPr/>
        </p:nvSpPr>
        <p:spPr>
          <a:xfrm>
            <a:off x="6324602" y="2871127"/>
            <a:ext cx="44423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b="1" dirty="0">
                <a:solidFill>
                  <a:srgbClr val="156082"/>
                </a:solidFill>
              </a:rPr>
              <a:t>Struttura</a:t>
            </a:r>
            <a:endParaRPr lang="it-IT" sz="1600" dirty="0"/>
          </a:p>
        </p:txBody>
      </p:sp>
      <p:pic>
        <p:nvPicPr>
          <p:cNvPr id="17" name="Elemento grafico 16" descr="Tiro a segno con riempimento a tinta unita">
            <a:extLst>
              <a:ext uri="{FF2B5EF4-FFF2-40B4-BE49-F238E27FC236}">
                <a16:creationId xmlns:a16="http://schemas.microsoft.com/office/drawing/2014/main" id="{3EC99622-7FAD-0B16-6708-C8EB32CFE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10" y="5449557"/>
            <a:ext cx="338555" cy="3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71F9-5EC3-6DE0-66EF-3CD19CC35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756238-C845-6707-5F85-130824075B72}"/>
              </a:ext>
            </a:extLst>
          </p:cNvPr>
          <p:cNvSpPr txBox="1"/>
          <p:nvPr/>
        </p:nvSpPr>
        <p:spPr>
          <a:xfrm>
            <a:off x="393603" y="248207"/>
            <a:ext cx="1045544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5. Osservatorio IA e mercato del lavoro </a:t>
            </a:r>
            <a:r>
              <a:rPr lang="it-IT" b="0" dirty="0"/>
              <a:t>(2/2)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7C2A3F-C2CB-7E99-6DB3-D2EA8E74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86113A-AB9C-BB11-8C8D-822C21A6A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56EB4AA-97E2-B74F-5C0C-9D0DA3DB6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C65D6862-06FE-0F84-81E6-C821E05AF2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D664B5A-373F-BC44-872C-5FB8C7D5BFB8}"/>
              </a:ext>
            </a:extLst>
          </p:cNvPr>
          <p:cNvSpPr/>
          <p:nvPr/>
        </p:nvSpPr>
        <p:spPr>
          <a:xfrm>
            <a:off x="0" y="1988521"/>
            <a:ext cx="12192000" cy="4347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591C4F-86A4-4028-846F-E24B52E2747F}"/>
              </a:ext>
            </a:extLst>
          </p:cNvPr>
          <p:cNvSpPr txBox="1"/>
          <p:nvPr/>
        </p:nvSpPr>
        <p:spPr>
          <a:xfrm>
            <a:off x="393603" y="832781"/>
            <a:ext cx="1150992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Comitati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tecnico-scientifici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sz="1100" b="1" dirty="0">
              <a:solidFill>
                <a:srgbClr val="156082"/>
              </a:solidFill>
              <a:latin typeface="Aptos" panose="02110004020202020204"/>
            </a:endParaRPr>
          </a:p>
          <a:p>
            <a:r>
              <a:rPr lang="en-US" sz="1600" dirty="0">
                <a:latin typeface="Aptos" panose="02110004020202020204"/>
              </a:rPr>
              <a:t>I quattro </a:t>
            </a:r>
            <a:r>
              <a:rPr lang="en-US" sz="1600" dirty="0" err="1">
                <a:latin typeface="Aptos" panose="02110004020202020204"/>
              </a:rPr>
              <a:t>Comitati</a:t>
            </a:r>
            <a:r>
              <a:rPr lang="en-US" sz="1600" dirty="0">
                <a:latin typeface="Aptos" panose="02110004020202020204"/>
              </a:rPr>
              <a:t> </a:t>
            </a:r>
            <a:r>
              <a:rPr lang="en-US" sz="1600" dirty="0" err="1">
                <a:latin typeface="Aptos" panose="02110004020202020204"/>
              </a:rPr>
              <a:t>tecnico-scientifici</a:t>
            </a:r>
            <a:r>
              <a:rPr lang="en-US" sz="1600" dirty="0">
                <a:latin typeface="Aptos" panose="02110004020202020204"/>
              </a:rPr>
              <a:t> </a:t>
            </a:r>
            <a:r>
              <a:rPr lang="en-US" sz="1600" dirty="0" err="1">
                <a:latin typeface="Aptos" panose="02110004020202020204"/>
              </a:rPr>
              <a:t>sono</a:t>
            </a:r>
            <a:r>
              <a:rPr lang="en-US" sz="1600" dirty="0">
                <a:latin typeface="Aptos" panose="02110004020202020204"/>
              </a:rPr>
              <a:t> </a:t>
            </a:r>
            <a:r>
              <a:rPr lang="en-US" sz="1600" dirty="0" err="1">
                <a:latin typeface="Aptos" panose="02110004020202020204"/>
              </a:rPr>
              <a:t>strutturati</a:t>
            </a:r>
            <a:r>
              <a:rPr lang="en-US" sz="1600" dirty="0">
                <a:latin typeface="Aptos" panose="02110004020202020204"/>
              </a:rPr>
              <a:t> per </a:t>
            </a:r>
            <a:r>
              <a:rPr lang="en-US" sz="1600" b="1" dirty="0" err="1">
                <a:solidFill>
                  <a:srgbClr val="156082"/>
                </a:solidFill>
                <a:latin typeface="Aptos" panose="02110004020202020204"/>
              </a:rPr>
              <a:t>ambiti</a:t>
            </a:r>
            <a:r>
              <a:rPr lang="en-US" sz="1600" b="1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156082"/>
                </a:solidFill>
                <a:latin typeface="Aptos" panose="02110004020202020204"/>
              </a:rPr>
              <a:t>tematici</a:t>
            </a:r>
            <a:r>
              <a:rPr lang="en-US" sz="1600" dirty="0">
                <a:latin typeface="Aptos" panose="02110004020202020204"/>
              </a:rPr>
              <a:t>, al fine di </a:t>
            </a:r>
            <a:r>
              <a:rPr lang="en-US" sz="1600" dirty="0" err="1">
                <a:latin typeface="Aptos" panose="02110004020202020204"/>
              </a:rPr>
              <a:t>garantire</a:t>
            </a:r>
            <a:r>
              <a:rPr lang="en-US" sz="1600" dirty="0">
                <a:latin typeface="Aptos" panose="02110004020202020204"/>
              </a:rPr>
              <a:t> </a:t>
            </a:r>
            <a:r>
              <a:rPr lang="en-US" sz="1600" dirty="0" err="1">
                <a:latin typeface="Aptos" panose="02110004020202020204"/>
              </a:rPr>
              <a:t>una</a:t>
            </a:r>
            <a:r>
              <a:rPr lang="en-US" sz="1600" b="1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156082"/>
                </a:solidFill>
                <a:latin typeface="Aptos" panose="02110004020202020204"/>
              </a:rPr>
              <a:t>copertura</a:t>
            </a:r>
            <a:r>
              <a:rPr lang="en-US" sz="1600" b="1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156082"/>
                </a:solidFill>
                <a:latin typeface="Aptos" panose="02110004020202020204"/>
              </a:rPr>
              <a:t>dei</a:t>
            </a:r>
            <a:r>
              <a:rPr lang="en-US" sz="1600" b="1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156082"/>
                </a:solidFill>
                <a:latin typeface="Aptos" panose="02110004020202020204"/>
              </a:rPr>
              <a:t>diversi</a:t>
            </a:r>
            <a:r>
              <a:rPr lang="en-US" sz="1600" b="1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b="1" dirty="0" err="1">
                <a:solidFill>
                  <a:srgbClr val="156082"/>
                </a:solidFill>
                <a:latin typeface="Aptos" panose="02110004020202020204"/>
              </a:rPr>
              <a:t>aspetti</a:t>
            </a:r>
            <a:r>
              <a:rPr lang="en-US" sz="1600" b="1" dirty="0">
                <a:solidFill>
                  <a:srgbClr val="156082"/>
                </a:solidFill>
                <a:latin typeface="Aptos" panose="02110004020202020204"/>
              </a:rPr>
              <a:t> di interesse </a:t>
            </a:r>
            <a:r>
              <a:rPr lang="en-US" sz="1600" dirty="0" err="1">
                <a:latin typeface="Aptos" panose="02110004020202020204"/>
              </a:rPr>
              <a:t>dell’Osservatorio</a:t>
            </a:r>
            <a:r>
              <a:rPr lang="en-US" sz="1600" dirty="0">
                <a:latin typeface="Aptos" panose="02110004020202020204"/>
              </a:rPr>
              <a:t>.</a:t>
            </a:r>
            <a:endParaRPr lang="it-IT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67ED12C-AF92-CDEF-BCED-FEF7605A9F74}"/>
              </a:ext>
            </a:extLst>
          </p:cNvPr>
          <p:cNvGrpSpPr/>
          <p:nvPr/>
        </p:nvGrpSpPr>
        <p:grpSpPr>
          <a:xfrm>
            <a:off x="930372" y="2209801"/>
            <a:ext cx="914400" cy="962023"/>
            <a:chOff x="1025622" y="2221150"/>
            <a:chExt cx="914400" cy="962023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5FAF23B-4661-B7FE-8616-180FCC9D6BD3}"/>
                </a:ext>
              </a:extLst>
            </p:cNvPr>
            <p:cNvSpPr/>
            <p:nvPr/>
          </p:nvSpPr>
          <p:spPr>
            <a:xfrm>
              <a:off x="1025622" y="2221150"/>
              <a:ext cx="914400" cy="8953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261D780-1F46-C148-3DE9-78D452B4BF78}"/>
                </a:ext>
              </a:extLst>
            </p:cNvPr>
            <p:cNvSpPr txBox="1"/>
            <p:nvPr/>
          </p:nvSpPr>
          <p:spPr>
            <a:xfrm>
              <a:off x="1074786" y="2475287"/>
              <a:ext cx="3779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lvl="0" algn="just">
                <a:defRPr sz="1400"/>
              </a:lvl1pPr>
            </a:lstStyle>
            <a:p>
              <a:r>
                <a:rPr kumimoji="0" lang="en-US" sz="4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</a:t>
              </a:r>
              <a:endParaRPr lang="it-IT" sz="2400" i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Elemento grafico 12" descr="Tiro a segno contorno">
              <a:extLst>
                <a:ext uri="{FF2B5EF4-FFF2-40B4-BE49-F238E27FC236}">
                  <a16:creationId xmlns:a16="http://schemas.microsoft.com/office/drawing/2014/main" id="{FE356868-A087-5A58-992D-4F6A7FD41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8201" y="2362096"/>
              <a:ext cx="316254" cy="316254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DE6083B-27B9-2112-D2A9-6165BD2588A9}"/>
              </a:ext>
            </a:extLst>
          </p:cNvPr>
          <p:cNvGrpSpPr/>
          <p:nvPr/>
        </p:nvGrpSpPr>
        <p:grpSpPr>
          <a:xfrm>
            <a:off x="3979301" y="2209801"/>
            <a:ext cx="914400" cy="962023"/>
            <a:chOff x="3895725" y="2221150"/>
            <a:chExt cx="914400" cy="962023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483038E5-8A6F-9D70-A152-C80DD10A4C80}"/>
                </a:ext>
              </a:extLst>
            </p:cNvPr>
            <p:cNvSpPr/>
            <p:nvPr/>
          </p:nvSpPr>
          <p:spPr>
            <a:xfrm>
              <a:off x="3895725" y="2221150"/>
              <a:ext cx="914400" cy="89535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050D01E-8613-5F2F-72CD-1A7372A3C9C3}"/>
                </a:ext>
              </a:extLst>
            </p:cNvPr>
            <p:cNvSpPr txBox="1"/>
            <p:nvPr/>
          </p:nvSpPr>
          <p:spPr>
            <a:xfrm>
              <a:off x="3944889" y="2475287"/>
              <a:ext cx="3779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lvl="0" algn="just">
                <a:defRPr sz="1400"/>
              </a:lvl1pPr>
            </a:lstStyle>
            <a:p>
              <a:r>
                <a:rPr kumimoji="0" lang="en-US" sz="4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</a:t>
              </a:r>
              <a:endParaRPr lang="it-IT" sz="2400" i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Elemento grafico 17" descr="Intelligenza artificiale contorno">
              <a:extLst>
                <a:ext uri="{FF2B5EF4-FFF2-40B4-BE49-F238E27FC236}">
                  <a16:creationId xmlns:a16="http://schemas.microsoft.com/office/drawing/2014/main" id="{C9BFE273-29F7-D672-236D-B3B53D175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52925" y="2332761"/>
              <a:ext cx="336064" cy="336064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5371FB0-06E5-052B-3940-F907D16D63FE}"/>
              </a:ext>
            </a:extLst>
          </p:cNvPr>
          <p:cNvGrpSpPr/>
          <p:nvPr/>
        </p:nvGrpSpPr>
        <p:grpSpPr>
          <a:xfrm>
            <a:off x="7028230" y="2209801"/>
            <a:ext cx="914400" cy="962023"/>
            <a:chOff x="6765828" y="2221150"/>
            <a:chExt cx="914400" cy="962023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74851159-FF9E-65A6-8605-B8B4534DC709}"/>
                </a:ext>
              </a:extLst>
            </p:cNvPr>
            <p:cNvSpPr/>
            <p:nvPr/>
          </p:nvSpPr>
          <p:spPr>
            <a:xfrm>
              <a:off x="6765828" y="2221150"/>
              <a:ext cx="914400" cy="89535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0710ED4-536F-FFA2-2418-99441AD23E65}"/>
                </a:ext>
              </a:extLst>
            </p:cNvPr>
            <p:cNvSpPr txBox="1"/>
            <p:nvPr/>
          </p:nvSpPr>
          <p:spPr>
            <a:xfrm>
              <a:off x="6814992" y="2475287"/>
              <a:ext cx="3779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lvl="0" algn="just">
                <a:defRPr sz="1400"/>
              </a:lvl1pPr>
            </a:lstStyle>
            <a:p>
              <a:r>
                <a:rPr kumimoji="0" lang="en-US" sz="4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</a:t>
              </a:r>
              <a:endParaRPr lang="it-IT" sz="2400" i="1" dirty="0">
                <a:solidFill>
                  <a:schemeClr val="bg1"/>
                </a:solidFill>
              </a:endParaRPr>
            </a:p>
          </p:txBody>
        </p:sp>
        <p:pic>
          <p:nvPicPr>
            <p:cNvPr id="22" name="Elemento grafico 21" descr="Utenti contorno">
              <a:extLst>
                <a:ext uri="{FF2B5EF4-FFF2-40B4-BE49-F238E27FC236}">
                  <a16:creationId xmlns:a16="http://schemas.microsoft.com/office/drawing/2014/main" id="{9DEA2BB3-BB6C-7029-C97C-95E424EE4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23028" y="2342666"/>
              <a:ext cx="316254" cy="316254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5D17FD7C-BCE6-04E2-C63C-3A505DDBA521}"/>
              </a:ext>
            </a:extLst>
          </p:cNvPr>
          <p:cNvGrpSpPr/>
          <p:nvPr/>
        </p:nvGrpSpPr>
        <p:grpSpPr>
          <a:xfrm>
            <a:off x="10077159" y="2209801"/>
            <a:ext cx="914400" cy="962023"/>
            <a:chOff x="10172409" y="2312520"/>
            <a:chExt cx="914400" cy="962023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12EB3934-8E6D-784C-7369-A1FE12208B8E}"/>
                </a:ext>
              </a:extLst>
            </p:cNvPr>
            <p:cNvSpPr/>
            <p:nvPr/>
          </p:nvSpPr>
          <p:spPr>
            <a:xfrm>
              <a:off x="10172409" y="2312520"/>
              <a:ext cx="914400" cy="895350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0B297A6-685C-A663-ACB2-85D30DBB22E8}"/>
                </a:ext>
              </a:extLst>
            </p:cNvPr>
            <p:cNvSpPr txBox="1"/>
            <p:nvPr/>
          </p:nvSpPr>
          <p:spPr>
            <a:xfrm>
              <a:off x="10221573" y="2566657"/>
              <a:ext cx="3779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lvl="0" algn="just">
                <a:defRPr sz="1400"/>
              </a:lvl1pPr>
            </a:lstStyle>
            <a:p>
              <a:r>
                <a:rPr kumimoji="0" lang="en-US" sz="4000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</a:t>
              </a:r>
              <a:endParaRPr lang="it-IT" sz="2400" i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Elemento grafico 25" descr="Luci accese contorno">
              <a:extLst>
                <a:ext uri="{FF2B5EF4-FFF2-40B4-BE49-F238E27FC236}">
                  <a16:creationId xmlns:a16="http://schemas.microsoft.com/office/drawing/2014/main" id="{34620123-C950-2827-B979-07AD0FAC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629609" y="2415980"/>
              <a:ext cx="327751" cy="327751"/>
            </a:xfrm>
            <a:prstGeom prst="rect">
              <a:avLst/>
            </a:prstGeom>
          </p:spPr>
        </p:pic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0C24B01-4C8A-76DF-E36A-0D8488640326}"/>
              </a:ext>
            </a:extLst>
          </p:cNvPr>
          <p:cNvSpPr txBox="1"/>
          <p:nvPr/>
        </p:nvSpPr>
        <p:spPr>
          <a:xfrm>
            <a:off x="135884" y="3280479"/>
            <a:ext cx="244314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DEFINIZIONE STRATEGIA NAZIONALE PER L’UTILIZZO DELL’IA NEL LAVORO</a:t>
            </a:r>
          </a:p>
          <a:p>
            <a:pPr algn="ctr"/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relativo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costante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monitoraggio</a:t>
            </a:r>
            <a:endParaRPr lang="it-IT" sz="16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30AFCC9-76FE-1D97-D2F0-D1ED7979A4C6}"/>
              </a:ext>
            </a:extLst>
          </p:cNvPr>
          <p:cNvSpPr txBox="1"/>
          <p:nvPr/>
        </p:nvSpPr>
        <p:spPr>
          <a:xfrm>
            <a:off x="3184813" y="3280479"/>
            <a:ext cx="244314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MONITORAGGIO DELL’IMPATTO DELL’IA SUL MONDO DEL LAVORO</a:t>
            </a:r>
          </a:p>
          <a:p>
            <a:pPr algn="ctr"/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in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riferimento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a:</a:t>
            </a:r>
          </a:p>
          <a:p>
            <a:pPr algn="ctr"/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produttività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,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occupazione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fabbisogni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formative;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settori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/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professioni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più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esposti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agli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impatti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dell’IA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;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promozione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della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formazione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IA per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lavoratori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datori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di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lavoro</a:t>
            </a:r>
            <a:endParaRPr lang="it-IT" sz="16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A00F0B-CE2B-899D-72FC-9EB6E221234C}"/>
              </a:ext>
            </a:extLst>
          </p:cNvPr>
          <p:cNvSpPr txBox="1"/>
          <p:nvPr/>
        </p:nvSpPr>
        <p:spPr>
          <a:xfrm>
            <a:off x="6263856" y="3280479"/>
            <a:ext cx="244314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ANALISI E MONITORAGGIO CONDIZIONI LAVORATIVE E TUTELA DEI LAVORATORI</a:t>
            </a:r>
          </a:p>
          <a:p>
            <a:pPr algn="ctr"/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con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riferimento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ai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sistemi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IA ad alto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rischio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(ai sensi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dell’AI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Act) e alle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implicazioni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etiche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dell’IA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nella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gestione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aziendale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nel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monitoraggio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dell’attività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del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personale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675870A-EDBA-6AC2-FAB1-A6174B7D73F6}"/>
              </a:ext>
            </a:extLst>
          </p:cNvPr>
          <p:cNvSpPr txBox="1"/>
          <p:nvPr/>
        </p:nvSpPr>
        <p:spPr>
          <a:xfrm>
            <a:off x="9312785" y="3280479"/>
            <a:ext cx="244314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PMI</a:t>
            </a:r>
          </a:p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</a:p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AUTOIMPIEGO</a:t>
            </a:r>
          </a:p>
          <a:p>
            <a:pPr algn="ctr"/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Analisi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monitoraggio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dell’impatto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dell’adozione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dell’IA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su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piccolo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medie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imprese</a:t>
            </a:r>
            <a:r>
              <a:rPr lang="en-US" sz="1600" dirty="0">
                <a:solidFill>
                  <a:srgbClr val="156082"/>
                </a:solidFill>
                <a:latin typeface="Aptos" panose="02110004020202020204"/>
              </a:rPr>
              <a:t> e </a:t>
            </a:r>
            <a:r>
              <a:rPr lang="en-US" sz="1600" dirty="0" err="1">
                <a:solidFill>
                  <a:srgbClr val="156082"/>
                </a:solidFill>
                <a:latin typeface="Aptos" panose="02110004020202020204"/>
              </a:rPr>
              <a:t>autoimpiego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0496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443C9-F0AA-B905-4BC5-EE3F21DB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E8364CC-9E0D-CA96-9CBB-6D6AA3B9E7F8}"/>
              </a:ext>
            </a:extLst>
          </p:cNvPr>
          <p:cNvSpPr/>
          <p:nvPr/>
        </p:nvSpPr>
        <p:spPr>
          <a:xfrm>
            <a:off x="1" y="1842906"/>
            <a:ext cx="4064349" cy="177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2584774-A92C-8AF7-2176-F177B77F98E8}"/>
              </a:ext>
            </a:extLst>
          </p:cNvPr>
          <p:cNvSpPr/>
          <p:nvPr/>
        </p:nvSpPr>
        <p:spPr>
          <a:xfrm>
            <a:off x="8127652" y="1842906"/>
            <a:ext cx="4064348" cy="1773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7A513DE-69BB-7917-B15F-C448E157A188}"/>
              </a:ext>
            </a:extLst>
          </p:cNvPr>
          <p:cNvSpPr/>
          <p:nvPr/>
        </p:nvSpPr>
        <p:spPr>
          <a:xfrm>
            <a:off x="3899393" y="1842906"/>
            <a:ext cx="4380541" cy="17739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43BA3FE-0C7F-B18C-8BA4-3BA86CF3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32000"/>
            <a:ext cx="10781981" cy="323165"/>
          </a:xfrm>
        </p:spPr>
        <p:txBody>
          <a:bodyPr/>
          <a:lstStyle/>
          <a:p>
            <a:r>
              <a:rPr lang="it-IT" sz="2100"/>
              <a:t>4) Principali risultati (1/5)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9EB154-0038-B260-3557-1D7E6017A14A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33DA7F0-7FC3-C934-01EB-4AE8E2F796F5}"/>
              </a:ext>
            </a:extLst>
          </p:cNvPr>
          <p:cNvSpPr txBox="1"/>
          <p:nvPr/>
        </p:nvSpPr>
        <p:spPr>
          <a:xfrm>
            <a:off x="393603" y="248207"/>
            <a:ext cx="1045544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6. Linee Guida sull’uso dell’IA</a:t>
            </a:r>
            <a:endParaRPr lang="it-IT" b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71CC931-D08E-96E4-8004-EA6B873A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0825BB-2223-6371-3AFA-6F39A74E5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99B2184-F2CD-F6F4-B9AA-AD6607C62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FD5653-BBF5-C82D-C4E8-4D4EBEA9873E}"/>
              </a:ext>
            </a:extLst>
          </p:cNvPr>
          <p:cNvSpPr txBox="1"/>
          <p:nvPr/>
        </p:nvSpPr>
        <p:spPr>
          <a:xfrm>
            <a:off x="4190249" y="1915712"/>
            <a:ext cx="38495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it-IT" sz="1400" b="1" dirty="0">
                <a:solidFill>
                  <a:srgbClr val="156082"/>
                </a:solidFill>
              </a:rPr>
              <a:t>Sono</a:t>
            </a:r>
            <a:r>
              <a:rPr lang="it-IT" sz="1400" dirty="0"/>
              <a:t> un </a:t>
            </a:r>
            <a:r>
              <a:rPr lang="it-IT" sz="1400" b="1" dirty="0"/>
              <a:t>ecosistema di principi, suggerimenti e strumenti</a:t>
            </a:r>
            <a:r>
              <a:rPr lang="it-IT" sz="1400" dirty="0"/>
              <a:t>, pensato per accompagnare lavoratori, professionisti e imprese, con un approccio aperto e collaborativo.</a:t>
            </a:r>
          </a:p>
          <a:p>
            <a:endParaRPr lang="it-IT" sz="600" dirty="0"/>
          </a:p>
          <a:p>
            <a:r>
              <a:rPr lang="it-IT" sz="1200" dirty="0"/>
              <a:t>La bozza è stata condivisa in </a:t>
            </a:r>
            <a:r>
              <a:rPr lang="it-IT" sz="1200" b="1" dirty="0"/>
              <a:t>consultazione pubblica</a:t>
            </a:r>
            <a:r>
              <a:rPr lang="it-IT" sz="1200" dirty="0"/>
              <a:t>, con una risposta ampia e positiva da cittadini, imprese, istituzioni, professionisti e parti sociali.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0FCA73-10BB-8122-3DE5-516F11B20762}"/>
              </a:ext>
            </a:extLst>
          </p:cNvPr>
          <p:cNvSpPr txBox="1"/>
          <p:nvPr/>
        </p:nvSpPr>
        <p:spPr>
          <a:xfrm>
            <a:off x="393603" y="859495"/>
            <a:ext cx="11440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Le </a:t>
            </a:r>
            <a:r>
              <a:rPr lang="it-IT" sz="1600" b="1" dirty="0">
                <a:solidFill>
                  <a:srgbClr val="156082"/>
                </a:solidFill>
              </a:rPr>
              <a:t>Linee Guida per l’implementazione dell’IA nel mondo del lavoro </a:t>
            </a:r>
            <a:r>
              <a:rPr lang="it-IT" sz="1600" dirty="0"/>
              <a:t>nascono per fornire alle imprese uno strumento pratico e aggiornato sull’adozione dell’IA, aiutandole a comprendere i benefici della tecnologia, gestire i rischi e rimanere competitive nel mercato globale.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2E58A9-01B3-A437-20EB-92EB5C252EAE}"/>
              </a:ext>
            </a:extLst>
          </p:cNvPr>
          <p:cNvSpPr txBox="1"/>
          <p:nvPr/>
        </p:nvSpPr>
        <p:spPr>
          <a:xfrm>
            <a:off x="514283" y="1915711"/>
            <a:ext cx="3035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it-IT" sz="1400" dirty="0"/>
              <a:t>Favoriscono</a:t>
            </a:r>
            <a:r>
              <a:rPr lang="it-IT" sz="1400" b="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consapevolezza</a:t>
            </a:r>
            <a:r>
              <a:rPr lang="it-IT" sz="1400" b="0" dirty="0">
                <a:solidFill>
                  <a:schemeClr val="tx1"/>
                </a:solidFill>
              </a:rPr>
              <a:t>, propongono </a:t>
            </a:r>
            <a:r>
              <a:rPr lang="it-IT" sz="1400" dirty="0">
                <a:solidFill>
                  <a:schemeClr val="tx1"/>
                </a:solidFill>
              </a:rPr>
              <a:t>strumenti operativi</a:t>
            </a:r>
            <a:r>
              <a:rPr lang="it-IT" sz="1400" b="0" dirty="0">
                <a:solidFill>
                  <a:schemeClr val="tx1"/>
                </a:solidFill>
              </a:rPr>
              <a:t>, integrano </a:t>
            </a:r>
            <a:r>
              <a:rPr lang="it-IT" sz="1400" dirty="0">
                <a:solidFill>
                  <a:schemeClr val="tx1"/>
                </a:solidFill>
              </a:rPr>
              <a:t>esempi concreti di utilizzo</a:t>
            </a:r>
            <a:r>
              <a:rPr lang="it-IT" sz="1400" b="0" dirty="0">
                <a:solidFill>
                  <a:schemeClr val="tx1"/>
                </a:solidFill>
              </a:rPr>
              <a:t> e illustrano come l’IA trasformi processi, competenze e mansioni.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6E5798E-B4BF-E302-10A1-351A89EFC7C8}"/>
              </a:ext>
            </a:extLst>
          </p:cNvPr>
          <p:cNvSpPr txBox="1"/>
          <p:nvPr/>
        </p:nvSpPr>
        <p:spPr>
          <a:xfrm>
            <a:off x="8487338" y="1942376"/>
            <a:ext cx="334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sz="1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it-IT" sz="1400" b="1" dirty="0">
                <a:solidFill>
                  <a:srgbClr val="156082"/>
                </a:solidFill>
              </a:rPr>
              <a:t>Aiutano</a:t>
            </a:r>
            <a:r>
              <a:rPr lang="it-IT" sz="1400" dirty="0"/>
              <a:t> a comprendere l’</a:t>
            </a:r>
            <a:r>
              <a:rPr lang="it-IT" sz="1400" b="1" dirty="0"/>
              <a:t>impatto dell’IA </a:t>
            </a:r>
            <a:r>
              <a:rPr lang="it-IT" sz="1400" dirty="0"/>
              <a:t>sul mondo del lavoro, garantendo un’</a:t>
            </a:r>
            <a:r>
              <a:rPr lang="it-IT" sz="1400" b="1" dirty="0"/>
              <a:t>adozione dell’intelligenza artificiale sicura, trasparente e antropocentrica</a:t>
            </a:r>
            <a:r>
              <a:rPr lang="it-IT" sz="1400" dirty="0"/>
              <a:t>.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5FB21E3-38A9-89C1-0197-BAAC8245E85B}"/>
              </a:ext>
            </a:extLst>
          </p:cNvPr>
          <p:cNvSpPr/>
          <p:nvPr/>
        </p:nvSpPr>
        <p:spPr>
          <a:xfrm>
            <a:off x="519392" y="3962479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E7E2167-0E1B-143C-270B-C95704DEC8F5}"/>
              </a:ext>
            </a:extLst>
          </p:cNvPr>
          <p:cNvSpPr/>
          <p:nvPr/>
        </p:nvSpPr>
        <p:spPr>
          <a:xfrm>
            <a:off x="519392" y="4602006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4975D46-951A-6270-2957-3C8535C6CD00}"/>
              </a:ext>
            </a:extLst>
          </p:cNvPr>
          <p:cNvSpPr/>
          <p:nvPr/>
        </p:nvSpPr>
        <p:spPr>
          <a:xfrm>
            <a:off x="519392" y="5241533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A25E5326-7FEB-6AB4-D866-ABF962445702}"/>
              </a:ext>
            </a:extLst>
          </p:cNvPr>
          <p:cNvSpPr/>
          <p:nvPr/>
        </p:nvSpPr>
        <p:spPr>
          <a:xfrm>
            <a:off x="519392" y="5881059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B835B8E-5C70-19DE-D302-4B956F3B00EC}"/>
              </a:ext>
            </a:extLst>
          </p:cNvPr>
          <p:cNvSpPr/>
          <p:nvPr/>
        </p:nvSpPr>
        <p:spPr>
          <a:xfrm>
            <a:off x="4446838" y="3966271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36E0EFF7-A485-1A64-6542-342E118A9504}"/>
              </a:ext>
            </a:extLst>
          </p:cNvPr>
          <p:cNvSpPr/>
          <p:nvPr/>
        </p:nvSpPr>
        <p:spPr>
          <a:xfrm>
            <a:off x="4446838" y="4605798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94AAEC74-A344-F336-074B-825C18716704}"/>
              </a:ext>
            </a:extLst>
          </p:cNvPr>
          <p:cNvSpPr/>
          <p:nvPr/>
        </p:nvSpPr>
        <p:spPr>
          <a:xfrm>
            <a:off x="4446838" y="5245325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7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620227CA-3FBA-606F-B278-CF68E0C04575}"/>
              </a:ext>
            </a:extLst>
          </p:cNvPr>
          <p:cNvSpPr/>
          <p:nvPr/>
        </p:nvSpPr>
        <p:spPr>
          <a:xfrm>
            <a:off x="4446838" y="5884851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8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25B0588-E182-8957-AC15-A6857E82DD24}"/>
              </a:ext>
            </a:extLst>
          </p:cNvPr>
          <p:cNvSpPr/>
          <p:nvPr/>
        </p:nvSpPr>
        <p:spPr>
          <a:xfrm>
            <a:off x="8474952" y="3962479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9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1A1EF51-1402-2F4E-5A7B-8EEFF7E4910F}"/>
              </a:ext>
            </a:extLst>
          </p:cNvPr>
          <p:cNvSpPr/>
          <p:nvPr/>
        </p:nvSpPr>
        <p:spPr>
          <a:xfrm>
            <a:off x="8474952" y="5241533"/>
            <a:ext cx="445342" cy="40693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78932CB4-D7CE-60DC-93BE-F3C4EC145096}"/>
              </a:ext>
            </a:extLst>
          </p:cNvPr>
          <p:cNvGrpSpPr/>
          <p:nvPr/>
        </p:nvGrpSpPr>
        <p:grpSpPr>
          <a:xfrm>
            <a:off x="8474952" y="4602006"/>
            <a:ext cx="445342" cy="406934"/>
            <a:chOff x="8500119" y="4719452"/>
            <a:chExt cx="445342" cy="406934"/>
          </a:xfrm>
        </p:grpSpPr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021CEF49-A713-BCDC-D722-3F3430883EFE}"/>
                </a:ext>
              </a:extLst>
            </p:cNvPr>
            <p:cNvSpPr/>
            <p:nvPr/>
          </p:nvSpPr>
          <p:spPr>
            <a:xfrm>
              <a:off x="8500119" y="4719452"/>
              <a:ext cx="445342" cy="40693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9F9066A3-81F0-1B09-F327-9D7965BB24F8}"/>
                </a:ext>
              </a:extLst>
            </p:cNvPr>
            <p:cNvSpPr txBox="1"/>
            <p:nvPr/>
          </p:nvSpPr>
          <p:spPr>
            <a:xfrm>
              <a:off x="8500119" y="4748665"/>
              <a:ext cx="4453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lvl="0" algn="just">
                <a:defRPr kumimoji="0" b="1" i="0" u="none" strike="noStrike" cap="none" spc="0" normalizeH="0" baseline="0">
                  <a:ln>
                    <a:noFill/>
                  </a:ln>
                  <a:solidFill>
                    <a:srgbClr val="156082"/>
                  </a:solidFill>
                  <a:effectLst/>
                  <a:uLnTx/>
                  <a:uFillTx/>
                  <a:latin typeface="Aptos" panose="02110004020202020204"/>
                </a:defRPr>
              </a:lvl1pPr>
            </a:lstStyle>
            <a:p>
              <a:r>
                <a:rPr lang="it-IT" b="0" dirty="0">
                  <a:solidFill>
                    <a:schemeClr val="bg1"/>
                  </a:solidFill>
                </a:rPr>
                <a:t>10</a:t>
              </a:r>
              <a:endParaRPr lang="it-IT" sz="14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A2AB0B2-EAD4-9307-D135-507F3AB4489F}"/>
              </a:ext>
            </a:extLst>
          </p:cNvPr>
          <p:cNvSpPr txBox="1"/>
          <p:nvPr/>
        </p:nvSpPr>
        <p:spPr>
          <a:xfrm>
            <a:off x="1052307" y="4012057"/>
            <a:ext cx="2695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Introduzione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FB0A51A-063A-8C0D-48D6-8847C0CC6740}"/>
              </a:ext>
            </a:extLst>
          </p:cNvPr>
          <p:cNvSpPr txBox="1"/>
          <p:nvPr/>
        </p:nvSpPr>
        <p:spPr>
          <a:xfrm>
            <a:off x="1052307" y="4555412"/>
            <a:ext cx="2697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Implementazione dell’IA nelle aziende: scenario complessivo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22F8739-83C4-28BF-D1B4-DFBC533B4181}"/>
              </a:ext>
            </a:extLst>
          </p:cNvPr>
          <p:cNvSpPr txBox="1"/>
          <p:nvPr/>
        </p:nvSpPr>
        <p:spPr>
          <a:xfrm>
            <a:off x="1052307" y="5183390"/>
            <a:ext cx="2697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Linee guida operative per le aziende e le PMI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5B9E4F3-4AF6-BF8E-4585-71BF614E3A06}"/>
              </a:ext>
            </a:extLst>
          </p:cNvPr>
          <p:cNvSpPr txBox="1"/>
          <p:nvPr/>
        </p:nvSpPr>
        <p:spPr>
          <a:xfrm>
            <a:off x="1049953" y="5827656"/>
            <a:ext cx="2697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Linee guida operative per i lavoratori autonomi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116B080-5CD2-FF8A-E4FB-353F1A88018E}"/>
              </a:ext>
            </a:extLst>
          </p:cNvPr>
          <p:cNvSpPr txBox="1"/>
          <p:nvPr/>
        </p:nvSpPr>
        <p:spPr>
          <a:xfrm>
            <a:off x="5004920" y="3910198"/>
            <a:ext cx="2695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Formazione e sviluppo delle competenze IA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888162B-E374-9E3D-6624-3C76146A6AF4}"/>
              </a:ext>
            </a:extLst>
          </p:cNvPr>
          <p:cNvSpPr txBox="1"/>
          <p:nvPr/>
        </p:nvSpPr>
        <p:spPr>
          <a:xfrm>
            <a:off x="5004920" y="4554464"/>
            <a:ext cx="2697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Finanziamenti e incentivi per l’adozione dell’IA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4C2D2A4-2F74-8E56-589E-E3E4275076E6}"/>
              </a:ext>
            </a:extLst>
          </p:cNvPr>
          <p:cNvSpPr txBox="1"/>
          <p:nvPr/>
        </p:nvSpPr>
        <p:spPr>
          <a:xfrm>
            <a:off x="5004920" y="5182442"/>
            <a:ext cx="3275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Principi guida per un uso responsabile e sicuro dell’IA nel lavoro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3869C30-74C7-FF65-05F3-A03AE4173194}"/>
              </a:ext>
            </a:extLst>
          </p:cNvPr>
          <p:cNvSpPr txBox="1"/>
          <p:nvPr/>
        </p:nvSpPr>
        <p:spPr>
          <a:xfrm>
            <a:off x="5002566" y="5826708"/>
            <a:ext cx="2697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Identificare e gestire i rischi dell’IA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2238004-580C-CB3B-9B92-024BAF2EACB8}"/>
              </a:ext>
            </a:extLst>
          </p:cNvPr>
          <p:cNvSpPr txBox="1"/>
          <p:nvPr/>
        </p:nvSpPr>
        <p:spPr>
          <a:xfrm>
            <a:off x="9033034" y="3910575"/>
            <a:ext cx="2695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Monitoraggio e aggiornamento delle linee guida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1DF7A87-A51A-BA12-DD91-2BD24C49C833}"/>
              </a:ext>
            </a:extLst>
          </p:cNvPr>
          <p:cNvSpPr txBox="1"/>
          <p:nvPr/>
        </p:nvSpPr>
        <p:spPr>
          <a:xfrm>
            <a:off x="9033034" y="4554841"/>
            <a:ext cx="2697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Conclusioni e prospettive future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B6A8F68-5830-792A-74FF-D905D828E81E}"/>
              </a:ext>
            </a:extLst>
          </p:cNvPr>
          <p:cNvSpPr txBox="1"/>
          <p:nvPr/>
        </p:nvSpPr>
        <p:spPr>
          <a:xfrm>
            <a:off x="9033034" y="5290163"/>
            <a:ext cx="2695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kumimoji="0" b="1" i="0" u="none" strike="noStrike" cap="none" spc="0" normalizeH="0" baseline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algn="l"/>
            <a:r>
              <a:rPr lang="it-IT" sz="1400" i="1" dirty="0"/>
              <a:t>Appendice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310C8C06-60D1-ADB6-A8D6-B15ACC52BD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8F978-3DCF-7C7E-6071-F5BE2D5C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F2F132F-3551-EAA8-3890-E04F04EE3FD8}"/>
              </a:ext>
            </a:extLst>
          </p:cNvPr>
          <p:cNvSpPr/>
          <p:nvPr/>
        </p:nvSpPr>
        <p:spPr>
          <a:xfrm>
            <a:off x="0" y="2997199"/>
            <a:ext cx="12192000" cy="2452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8F2C41-5726-FA7F-9EB8-838390682FC9}"/>
              </a:ext>
            </a:extLst>
          </p:cNvPr>
          <p:cNvSpPr txBox="1"/>
          <p:nvPr/>
        </p:nvSpPr>
        <p:spPr>
          <a:xfrm>
            <a:off x="369855" y="1668786"/>
            <a:ext cx="10455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4000" dirty="0"/>
              <a:t>Grazie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CAC11AA-A1B7-17B5-D306-CE78C41BA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55" y="5449420"/>
            <a:ext cx="1290344" cy="104582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EE7A24B-D96E-4556-0EBB-75C682C67C0D}"/>
              </a:ext>
            </a:extLst>
          </p:cNvPr>
          <p:cNvSpPr txBox="1"/>
          <p:nvPr/>
        </p:nvSpPr>
        <p:spPr>
          <a:xfrm>
            <a:off x="369855" y="4002643"/>
            <a:ext cx="1168879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700" b="1" dirty="0">
                <a:solidFill>
                  <a:schemeClr val="accent1">
                    <a:lumMod val="50000"/>
                  </a:schemeClr>
                </a:solidFill>
              </a:rPr>
              <a:t>Dipartimento per le politiche del lavoro, previdenziali, assicurative e per la salute e la sicurezza nei luoghi di lavoro</a:t>
            </a:r>
          </a:p>
          <a:p>
            <a:pPr lvl="0"/>
            <a:r>
              <a:rPr lang="it-IT" sz="1700" dirty="0">
                <a:solidFill>
                  <a:schemeClr val="accent1">
                    <a:lumMod val="50000"/>
                  </a:schemeClr>
                </a:solidFill>
              </a:rPr>
              <a:t>Ufficio di Staff II - Rapporti di lavoro, politiche attive del lavoro, ammortizzatori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8FB8C5-7254-55C3-B977-1E9D498BD7E3}"/>
              </a:ext>
            </a:extLst>
          </p:cNvPr>
          <p:cNvSpPr txBox="1"/>
          <p:nvPr/>
        </p:nvSpPr>
        <p:spPr>
          <a:xfrm>
            <a:off x="369855" y="3553705"/>
            <a:ext cx="42031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1600" kern="100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Fabrizio Carapellotti</a:t>
            </a:r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F1CD6C63-8557-A186-1AB3-006922586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9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B5AE3-3191-1D2E-5B8D-A5D68E6C5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FE09699-CEA6-2FFD-696D-B9198D6E1AC2}"/>
              </a:ext>
            </a:extLst>
          </p:cNvPr>
          <p:cNvSpPr/>
          <p:nvPr/>
        </p:nvSpPr>
        <p:spPr>
          <a:xfrm>
            <a:off x="0" y="3622694"/>
            <a:ext cx="12192000" cy="1929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038D82F5-4B42-852B-8E9B-660B2E7E8708}"/>
              </a:ext>
            </a:extLst>
          </p:cNvPr>
          <p:cNvSpPr/>
          <p:nvPr/>
        </p:nvSpPr>
        <p:spPr>
          <a:xfrm>
            <a:off x="0" y="1039934"/>
            <a:ext cx="12192000" cy="192902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F44651D-3C49-6EB2-797A-C2E8C591A029}"/>
              </a:ext>
            </a:extLst>
          </p:cNvPr>
          <p:cNvSpPr txBox="1"/>
          <p:nvPr/>
        </p:nvSpPr>
        <p:spPr>
          <a:xfrm>
            <a:off x="393603" y="248207"/>
            <a:ext cx="1045544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Indice degli argomenti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A2A1D2E-901D-A581-8CAE-B3485D11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81DA9B9-ED39-9E16-6416-1240A38BB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045C8DCE-7D7C-2AAE-A5E8-A1B67C1BEB8E}"/>
              </a:ext>
            </a:extLst>
          </p:cNvPr>
          <p:cNvSpPr txBox="1">
            <a:spLocks/>
          </p:cNvSpPr>
          <p:nvPr/>
        </p:nvSpPr>
        <p:spPr>
          <a:xfrm>
            <a:off x="814161" y="4377188"/>
            <a:ext cx="1078198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b="0" dirty="0">
                <a:solidFill>
                  <a:schemeClr val="accent1">
                    <a:lumMod val="75000"/>
                  </a:schemeClr>
                </a:solidFill>
              </a:rPr>
              <a:t>Osservatorio IA e mercato del lavoro</a:t>
            </a:r>
          </a:p>
        </p:txBody>
      </p:sp>
      <p:sp>
        <p:nvSpPr>
          <p:cNvPr id="38" name="Titolo 1">
            <a:extLst>
              <a:ext uri="{FF2B5EF4-FFF2-40B4-BE49-F238E27FC236}">
                <a16:creationId xmlns:a16="http://schemas.microsoft.com/office/drawing/2014/main" id="{7BB6CAF6-79B2-913D-815B-F44C8318240E}"/>
              </a:ext>
            </a:extLst>
          </p:cNvPr>
          <p:cNvSpPr txBox="1">
            <a:spLocks/>
          </p:cNvSpPr>
          <p:nvPr/>
        </p:nvSpPr>
        <p:spPr>
          <a:xfrm>
            <a:off x="380056" y="1222955"/>
            <a:ext cx="5119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1. </a:t>
            </a: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059FF958-22B9-A8D6-2867-93A6EBBF7595}"/>
              </a:ext>
            </a:extLst>
          </p:cNvPr>
          <p:cNvSpPr txBox="1">
            <a:spLocks/>
          </p:cNvSpPr>
          <p:nvPr/>
        </p:nvSpPr>
        <p:spPr>
          <a:xfrm>
            <a:off x="391499" y="1772185"/>
            <a:ext cx="5119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2. </a:t>
            </a: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9EC4D880-7589-D4C2-D4FD-0F900928B602}"/>
              </a:ext>
            </a:extLst>
          </p:cNvPr>
          <p:cNvSpPr txBox="1">
            <a:spLocks/>
          </p:cNvSpPr>
          <p:nvPr/>
        </p:nvSpPr>
        <p:spPr>
          <a:xfrm>
            <a:off x="391499" y="2309893"/>
            <a:ext cx="5119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3.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D54CB5F-1239-2B7B-E2D1-2D79B48D8BFF}"/>
              </a:ext>
            </a:extLst>
          </p:cNvPr>
          <p:cNvSpPr txBox="1">
            <a:spLocks/>
          </p:cNvSpPr>
          <p:nvPr/>
        </p:nvSpPr>
        <p:spPr>
          <a:xfrm>
            <a:off x="828196" y="4926417"/>
            <a:ext cx="1078198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b="0" dirty="0">
                <a:solidFill>
                  <a:schemeClr val="accent1">
                    <a:lumMod val="75000"/>
                  </a:schemeClr>
                </a:solidFill>
              </a:rPr>
              <a:t>Linee Guida sull’uso dell’IA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61F83FC-BF68-AD8B-ADFC-9253FF4C3451}"/>
              </a:ext>
            </a:extLst>
          </p:cNvPr>
          <p:cNvSpPr txBox="1">
            <a:spLocks/>
          </p:cNvSpPr>
          <p:nvPr/>
        </p:nvSpPr>
        <p:spPr>
          <a:xfrm>
            <a:off x="407612" y="3822218"/>
            <a:ext cx="5119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4. 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00D9FAF-8532-588A-F11D-4CC83DCC15D8}"/>
              </a:ext>
            </a:extLst>
          </p:cNvPr>
          <p:cNvSpPr txBox="1">
            <a:spLocks/>
          </p:cNvSpPr>
          <p:nvPr/>
        </p:nvSpPr>
        <p:spPr>
          <a:xfrm>
            <a:off x="413057" y="4358334"/>
            <a:ext cx="5119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5. 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22FBF1E-6DEE-D5DB-6119-66018F34742B}"/>
              </a:ext>
            </a:extLst>
          </p:cNvPr>
          <p:cNvSpPr txBox="1">
            <a:spLocks/>
          </p:cNvSpPr>
          <p:nvPr/>
        </p:nvSpPr>
        <p:spPr>
          <a:xfrm>
            <a:off x="407612" y="4942888"/>
            <a:ext cx="5119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6.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FA62F5CA-C60A-D91D-AAB1-9667906DFCF3}"/>
              </a:ext>
            </a:extLst>
          </p:cNvPr>
          <p:cNvSpPr txBox="1">
            <a:spLocks/>
          </p:cNvSpPr>
          <p:nvPr/>
        </p:nvSpPr>
        <p:spPr>
          <a:xfrm>
            <a:off x="800124" y="1753526"/>
            <a:ext cx="1078198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State of the Digital Decade 2025 </a:t>
            </a:r>
            <a:endParaRPr lang="it-IT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238A2E18-44FD-F51E-DB80-D75B90E49125}"/>
              </a:ext>
            </a:extLst>
          </p:cNvPr>
          <p:cNvSpPr txBox="1">
            <a:spLocks/>
          </p:cNvSpPr>
          <p:nvPr/>
        </p:nvSpPr>
        <p:spPr>
          <a:xfrm>
            <a:off x="814160" y="2286242"/>
            <a:ext cx="1078198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b="0" dirty="0">
                <a:solidFill>
                  <a:schemeClr val="accent1">
                    <a:lumMod val="75000"/>
                  </a:schemeClr>
                </a:solidFill>
              </a:rPr>
              <a:t>Social Pillar 2025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D82CD6A2-ECCE-CC6A-BC03-ED0A18FC9BB9}"/>
              </a:ext>
            </a:extLst>
          </p:cNvPr>
          <p:cNvSpPr txBox="1">
            <a:spLocks/>
          </p:cNvSpPr>
          <p:nvPr/>
        </p:nvSpPr>
        <p:spPr>
          <a:xfrm>
            <a:off x="828197" y="3836591"/>
            <a:ext cx="1078198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b="0" dirty="0">
                <a:solidFill>
                  <a:schemeClr val="accent1">
                    <a:lumMod val="75000"/>
                  </a:schemeClr>
                </a:solidFill>
              </a:rPr>
              <a:t>Politiche del lavoro, misure e piattaforme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1FEE9D8D-B068-F855-1E7C-1BF5EAC2D803}"/>
              </a:ext>
            </a:extLst>
          </p:cNvPr>
          <p:cNvSpPr txBox="1">
            <a:spLocks/>
          </p:cNvSpPr>
          <p:nvPr/>
        </p:nvSpPr>
        <p:spPr>
          <a:xfrm>
            <a:off x="800124" y="1237328"/>
            <a:ext cx="1078198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b="0" dirty="0">
                <a:solidFill>
                  <a:schemeClr val="accent1">
                    <a:lumMod val="75000"/>
                  </a:schemeClr>
                </a:solidFill>
              </a:rPr>
              <a:t>Impatto della digitalizzazione 2025</a:t>
            </a:r>
          </a:p>
        </p:txBody>
      </p:sp>
    </p:spTree>
    <p:extLst>
      <p:ext uri="{BB962C8B-B14F-4D97-AF65-F5344CB8AC3E}">
        <p14:creationId xmlns:p14="http://schemas.microsoft.com/office/powerpoint/2010/main" val="1880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6658-4FC5-E08A-0CC4-A4348B56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3C3F00D4-66EC-2862-A745-49B29F2B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"/>
            <a:ext cx="12192000" cy="323165"/>
          </a:xfrm>
        </p:spPr>
        <p:txBody>
          <a:bodyPr>
            <a:normAutofit/>
          </a:bodyPr>
          <a:lstStyle/>
          <a:p>
            <a:r>
              <a:rPr lang="it-IT" sz="2100" dirty="0"/>
              <a:t>2) Dati su occupati e valore aggiunto per settore, paese europeo e dimensione (SME Performance Review, CE)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9A603D8-2C1D-3258-57F4-3C5268B98361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  <a:endParaRPr lang="it-IT" sz="21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4F0AC-E7C0-1D50-2A91-7F5EF7D8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959D67C-44CE-3FE3-AE3E-6D2C141A2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6625A8B-AFEA-744C-E940-C6AB723D1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7E80D9-9B93-2372-499B-ED44A4C53135}"/>
              </a:ext>
            </a:extLst>
          </p:cNvPr>
          <p:cNvSpPr txBox="1"/>
          <p:nvPr/>
        </p:nvSpPr>
        <p:spPr>
          <a:xfrm>
            <a:off x="393603" y="248207"/>
            <a:ext cx="1141195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1. </a:t>
            </a:r>
            <a:r>
              <a:rPr lang="it-IT" dirty="0">
                <a:solidFill>
                  <a:srgbClr val="156082"/>
                </a:solidFill>
              </a:rPr>
              <a:t>Impatto della digitalizzazione 2025 </a:t>
            </a:r>
            <a:r>
              <a:rPr lang="it-IT" b="0" dirty="0">
                <a:solidFill>
                  <a:srgbClr val="156082"/>
                </a:solidFill>
              </a:rPr>
              <a:t>(1/3)</a:t>
            </a:r>
            <a:endParaRPr lang="it-IT" b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5E471D-868D-8267-7123-C1BA479B4AE5}"/>
              </a:ext>
            </a:extLst>
          </p:cNvPr>
          <p:cNvSpPr txBox="1"/>
          <p:nvPr/>
        </p:nvSpPr>
        <p:spPr>
          <a:xfrm>
            <a:off x="462078" y="6500809"/>
            <a:ext cx="39139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l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https://hai.stanford.edu/ai-index/2025-ai-index-report/economy</a:t>
            </a:r>
            <a:endParaRPr lang="it-IT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F99BB8E1-5E43-F48F-EC07-5AEF703A93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Immagine 13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57F27D54-E633-A2B4-F032-A741459D45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4900" t="33073" r="1553" b="37947"/>
          <a:stretch>
            <a:fillRect/>
          </a:stretch>
        </p:blipFill>
        <p:spPr>
          <a:xfrm>
            <a:off x="798678" y="1388024"/>
            <a:ext cx="10385192" cy="511278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2CA6BF-06DF-25D2-3991-C186DA990350}"/>
              </a:ext>
            </a:extLst>
          </p:cNvPr>
          <p:cNvSpPr txBox="1"/>
          <p:nvPr/>
        </p:nvSpPr>
        <p:spPr>
          <a:xfrm>
            <a:off x="462078" y="755165"/>
            <a:ext cx="11343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600"/>
            </a:lvl1pPr>
          </a:lstStyle>
          <a:p>
            <a:r>
              <a:rPr lang="it-IT" b="1" dirty="0">
                <a:solidFill>
                  <a:srgbClr val="156082"/>
                </a:solidFill>
              </a:rPr>
              <a:t>Investimenti privati in IA nel mondo per aree 2013-2024</a:t>
            </a:r>
            <a:r>
              <a:rPr lang="it-IT" dirty="0"/>
              <a:t>: secondo AI Index Report del 2025 (Stanford University), gli Stati Uniti hanno investito circa </a:t>
            </a:r>
            <a:r>
              <a:rPr lang="it-IT" b="1" dirty="0">
                <a:solidFill>
                  <a:srgbClr val="156082"/>
                </a:solidFill>
              </a:rPr>
              <a:t>500 miliardi di dollari dal 2013 al 2024</a:t>
            </a:r>
            <a:r>
              <a:rPr lang="it-IT" dirty="0"/>
              <a:t>, contro i 289 investiti da tutto il resto del mondo.</a:t>
            </a:r>
          </a:p>
        </p:txBody>
      </p:sp>
    </p:spTree>
    <p:extLst>
      <p:ext uri="{BB962C8B-B14F-4D97-AF65-F5344CB8AC3E}">
        <p14:creationId xmlns:p14="http://schemas.microsoft.com/office/powerpoint/2010/main" val="24592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A525F-67D5-B0CE-17F7-2ACA5687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0F671C81-96C1-443C-E153-4E45C3C2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"/>
            <a:ext cx="12192000" cy="323165"/>
          </a:xfrm>
        </p:spPr>
        <p:txBody>
          <a:bodyPr>
            <a:normAutofit/>
          </a:bodyPr>
          <a:lstStyle/>
          <a:p>
            <a:r>
              <a:rPr lang="it-IT" sz="2100" dirty="0"/>
              <a:t>2) Dati su occupati e valore aggiunto per settore, paese europeo e dimensione (SME Performance Review, CE)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70654430-77D3-E784-2C12-C1E191769F16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  <a:endParaRPr lang="it-IT" sz="21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BC6887-EA7D-B583-39F4-134744E27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7558AF4-F251-00A3-4CFF-16A014E2D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7759EA4-A02F-6FF8-9214-3E0C1699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7DB388-4388-A172-6192-8681B5A93D0D}"/>
              </a:ext>
            </a:extLst>
          </p:cNvPr>
          <p:cNvSpPr txBox="1"/>
          <p:nvPr/>
        </p:nvSpPr>
        <p:spPr>
          <a:xfrm>
            <a:off x="393603" y="248207"/>
            <a:ext cx="1141195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1. </a:t>
            </a:r>
            <a:r>
              <a:rPr lang="it-IT" dirty="0">
                <a:solidFill>
                  <a:srgbClr val="156082"/>
                </a:solidFill>
              </a:rPr>
              <a:t>Impatto della digitalizzazione 2025 </a:t>
            </a:r>
            <a:r>
              <a:rPr lang="it-IT" b="0" dirty="0">
                <a:solidFill>
                  <a:srgbClr val="156082"/>
                </a:solidFill>
              </a:rPr>
              <a:t>(2/3)</a:t>
            </a:r>
            <a:endParaRPr lang="it-IT" b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BB56B9-BFAD-FA81-1E7A-DAFB392C0480}"/>
              </a:ext>
            </a:extLst>
          </p:cNvPr>
          <p:cNvSpPr txBox="1"/>
          <p:nvPr/>
        </p:nvSpPr>
        <p:spPr>
          <a:xfrm>
            <a:off x="127343" y="6500809"/>
            <a:ext cx="39139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l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Digital Monitoring, Algorithmic Management and the 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Platformisation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 of Work in Europe EU 2025</a:t>
            </a:r>
            <a:endParaRPr lang="it-IT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617037A2-C1AA-7EA3-9EFC-DC23D690D5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D1426F7-73DD-3091-3ADE-C4E8FC7D58EC}"/>
              </a:ext>
            </a:extLst>
          </p:cNvPr>
          <p:cNvSpPr/>
          <p:nvPr/>
        </p:nvSpPr>
        <p:spPr>
          <a:xfrm>
            <a:off x="0" y="3545598"/>
            <a:ext cx="12192000" cy="1425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70F0DF-3FAA-E795-E224-501797EE4CD4}"/>
              </a:ext>
            </a:extLst>
          </p:cNvPr>
          <p:cNvSpPr txBox="1"/>
          <p:nvPr/>
        </p:nvSpPr>
        <p:spPr>
          <a:xfrm>
            <a:off x="393603" y="3664893"/>
            <a:ext cx="1141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800" dirty="0"/>
              <a:t>In termini di Monitoraggio digitale: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il </a:t>
            </a:r>
            <a:r>
              <a:rPr lang="it-IT" sz="1800" b="1" dirty="0">
                <a:solidFill>
                  <a:srgbClr val="156082"/>
                </a:solidFill>
              </a:rPr>
              <a:t>37%</a:t>
            </a:r>
            <a:r>
              <a:rPr lang="it-IT" sz="1800" dirty="0"/>
              <a:t> dei lavoratori è sottoposto a monitoraggio digitale delle ore lavorate e il </a:t>
            </a:r>
            <a:r>
              <a:rPr lang="it-IT" sz="1800" b="1" dirty="0">
                <a:solidFill>
                  <a:srgbClr val="156082"/>
                </a:solidFill>
              </a:rPr>
              <a:t>36%</a:t>
            </a:r>
            <a:r>
              <a:rPr lang="it-IT" sz="1800" dirty="0"/>
              <a:t> per entrate/uscite;</a:t>
            </a:r>
          </a:p>
          <a:p>
            <a:r>
              <a:rPr lang="it-IT" sz="1800" dirty="0"/>
              <a:t>e di Gestione algoritmica: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il </a:t>
            </a:r>
            <a:r>
              <a:rPr lang="it-IT" sz="1800" b="1" dirty="0">
                <a:solidFill>
                  <a:srgbClr val="156082"/>
                </a:solidFill>
              </a:rPr>
              <a:t>24%</a:t>
            </a:r>
            <a:r>
              <a:rPr lang="it-IT" sz="1800" dirty="0"/>
              <a:t> ha orari e il </a:t>
            </a:r>
            <a:r>
              <a:rPr lang="it-IT" sz="1800" b="1" dirty="0">
                <a:solidFill>
                  <a:srgbClr val="156082"/>
                </a:solidFill>
              </a:rPr>
              <a:t>21%</a:t>
            </a:r>
            <a:r>
              <a:rPr lang="it-IT" sz="1800" dirty="0"/>
              <a:t> task assegnati tramite algoritmi e il </a:t>
            </a:r>
            <a:r>
              <a:rPr lang="it-IT" sz="1800" b="1" dirty="0">
                <a:solidFill>
                  <a:srgbClr val="156082"/>
                </a:solidFill>
              </a:rPr>
              <a:t>13%</a:t>
            </a:r>
            <a:r>
              <a:rPr lang="it-IT" sz="1800" dirty="0"/>
              <a:t> viene valutato e premiato automaticamente. </a:t>
            </a:r>
            <a:endParaRPr lang="it-IT" sz="1800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3753A9-4FE2-74E9-EBF0-DB7151C98A41}"/>
              </a:ext>
            </a:extLst>
          </p:cNvPr>
          <p:cNvSpPr txBox="1"/>
          <p:nvPr/>
        </p:nvSpPr>
        <p:spPr>
          <a:xfrm>
            <a:off x="393603" y="5456432"/>
            <a:ext cx="1141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dirty="0"/>
              <a:t>Queste pratiche pongono l’attenzione su privacy, intensità del lavoro, autonomia e stress, ma</a:t>
            </a:r>
            <a:r>
              <a:rPr lang="it-IT" sz="1600" b="1" dirty="0">
                <a:solidFill>
                  <a:srgbClr val="156082"/>
                </a:solidFill>
              </a:rPr>
              <a:t> i lavoratori considerano in generale l’IA utile per efficienza e produttività</a:t>
            </a:r>
            <a:r>
              <a:rPr lang="it-IT" sz="1600" dirty="0"/>
              <a:t>.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71B162-95A9-30FA-F842-30BFC239D458}"/>
              </a:ext>
            </a:extLst>
          </p:cNvPr>
          <p:cNvSpPr/>
          <p:nvPr/>
        </p:nvSpPr>
        <p:spPr>
          <a:xfrm>
            <a:off x="0" y="1438346"/>
            <a:ext cx="12192000" cy="1874057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F0611B-600A-0422-0E11-B5B99CF0595A}"/>
              </a:ext>
            </a:extLst>
          </p:cNvPr>
          <p:cNvSpPr txBox="1"/>
          <p:nvPr/>
        </p:nvSpPr>
        <p:spPr>
          <a:xfrm>
            <a:off x="393603" y="838396"/>
            <a:ext cx="11670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800" dirty="0"/>
              <a:t>Secondo l’indagine della Commissione DG EMPL-JRC condotta tra il 2024 e il 2025 su </a:t>
            </a:r>
            <a:r>
              <a:rPr lang="it-IT" sz="1800" b="1" dirty="0"/>
              <a:t>70.316</a:t>
            </a:r>
            <a:r>
              <a:rPr lang="it-IT" sz="1800" dirty="0"/>
              <a:t> </a:t>
            </a:r>
            <a:r>
              <a:rPr lang="it-IT" sz="1800" b="1" dirty="0"/>
              <a:t>lavoratori</a:t>
            </a:r>
            <a:r>
              <a:rPr lang="it-IT" sz="1800" dirty="0"/>
              <a:t> nei 27 Paesi UE:</a:t>
            </a:r>
          </a:p>
          <a:p>
            <a:endParaRPr lang="it-IT" sz="1800" dirty="0"/>
          </a:p>
          <a:p>
            <a:r>
              <a:rPr lang="it-IT" sz="1800" dirty="0"/>
              <a:t>Utilizzo sul lavoro di </a:t>
            </a:r>
            <a:r>
              <a:rPr lang="it-IT" sz="1800" b="1" dirty="0">
                <a:solidFill>
                  <a:srgbClr val="156082"/>
                </a:solidFill>
              </a:rPr>
              <a:t>dispositivi digitali</a:t>
            </a:r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il </a:t>
            </a:r>
            <a:r>
              <a:rPr lang="it-IT" sz="1800" b="1" dirty="0">
                <a:solidFill>
                  <a:srgbClr val="156082"/>
                </a:solidFill>
              </a:rPr>
              <a:t>90% </a:t>
            </a:r>
            <a:r>
              <a:rPr lang="it-IT" sz="1800" dirty="0"/>
              <a:t>dei dipendenti utilizza </a:t>
            </a:r>
            <a:r>
              <a:rPr lang="it-IT" sz="1800" b="1" dirty="0">
                <a:solidFill>
                  <a:srgbClr val="156082"/>
                </a:solidFill>
              </a:rPr>
              <a:t>dispositivi digitali quotidianamente</a:t>
            </a:r>
            <a:r>
              <a:rPr lang="it-IT" sz="18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il </a:t>
            </a:r>
            <a:r>
              <a:rPr lang="it-IT" sz="1800" b="1" dirty="0">
                <a:solidFill>
                  <a:srgbClr val="156082"/>
                </a:solidFill>
              </a:rPr>
              <a:t>30%</a:t>
            </a:r>
            <a:r>
              <a:rPr lang="it-IT" sz="1800" dirty="0"/>
              <a:t> ricorre all’</a:t>
            </a:r>
            <a:r>
              <a:rPr lang="it-IT" sz="1800" b="1" dirty="0">
                <a:solidFill>
                  <a:srgbClr val="156082"/>
                </a:solidFill>
              </a:rPr>
              <a:t>intelligenza artificiale</a:t>
            </a:r>
            <a:r>
              <a:rPr lang="it-IT" sz="1800" dirty="0"/>
              <a:t>, soprattutto chatbot generativi per compiti testuali, scrittura, traduzione ed elaborazione dati;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Risulta che 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diffusione dell’IA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è maggiore nei Paesi del Nord e Centro Europa.</a:t>
            </a: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96805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A6F6-A180-8B71-DC8A-928BEF81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AAA6E0EB-4C18-8ABA-CB56-260C6C84008C}"/>
              </a:ext>
            </a:extLst>
          </p:cNvPr>
          <p:cNvSpPr/>
          <p:nvPr/>
        </p:nvSpPr>
        <p:spPr>
          <a:xfrm>
            <a:off x="0" y="5625200"/>
            <a:ext cx="12192000" cy="704453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8599A09-711F-FEEC-01B0-B24E1B67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"/>
            <a:ext cx="12192000" cy="323165"/>
          </a:xfrm>
        </p:spPr>
        <p:txBody>
          <a:bodyPr>
            <a:normAutofit/>
          </a:bodyPr>
          <a:lstStyle/>
          <a:p>
            <a:r>
              <a:rPr lang="it-IT" sz="2100" dirty="0"/>
              <a:t>2) Dati su occupati e valore aggiunto per settore, paese europeo e dimensione (SME Performance Review, CE)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B469816E-F025-AE3D-FB20-C247C80563D9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  <a:endParaRPr lang="it-IT" sz="21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B37B174-B545-04D1-9995-709A969CB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03CC99-C8D8-6898-7A24-FA5E3ED3E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D74AFE-A727-C663-CC5B-3D1E93623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0DF121-7201-AC4D-F4A4-A3B506F550AE}"/>
              </a:ext>
            </a:extLst>
          </p:cNvPr>
          <p:cNvSpPr txBox="1"/>
          <p:nvPr/>
        </p:nvSpPr>
        <p:spPr>
          <a:xfrm>
            <a:off x="393603" y="248207"/>
            <a:ext cx="1141195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1. </a:t>
            </a:r>
            <a:r>
              <a:rPr lang="it-IT" dirty="0">
                <a:solidFill>
                  <a:srgbClr val="156082"/>
                </a:solidFill>
              </a:rPr>
              <a:t>Impatto della digitalizzazione 2025 </a:t>
            </a:r>
            <a:r>
              <a:rPr lang="it-IT" b="0" dirty="0">
                <a:solidFill>
                  <a:srgbClr val="156082"/>
                </a:solidFill>
              </a:rPr>
              <a:t>(3/3)</a:t>
            </a:r>
            <a:endParaRPr lang="it-IT" b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0719D3-8987-2A53-024F-6D82E161B0B1}"/>
              </a:ext>
            </a:extLst>
          </p:cNvPr>
          <p:cNvSpPr txBox="1"/>
          <p:nvPr/>
        </p:nvSpPr>
        <p:spPr>
          <a:xfrm>
            <a:off x="127343" y="6476641"/>
            <a:ext cx="39139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l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Digital Monitoring, Algorithmic Management and the 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Platformisation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 of Work in Europe EU 2025</a:t>
            </a:r>
            <a:endParaRPr lang="it-IT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D5DEAE31-98BB-B713-DE4F-D5E760E72E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313018E-2F3B-6448-4829-93C6ADD00487}"/>
              </a:ext>
            </a:extLst>
          </p:cNvPr>
          <p:cNvSpPr/>
          <p:nvPr/>
        </p:nvSpPr>
        <p:spPr>
          <a:xfrm>
            <a:off x="0" y="4357144"/>
            <a:ext cx="12192000" cy="1156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3DA9DA-6FAD-CCAA-3FD6-547B511FEDF7}"/>
              </a:ext>
            </a:extLst>
          </p:cNvPr>
          <p:cNvSpPr txBox="1"/>
          <p:nvPr/>
        </p:nvSpPr>
        <p:spPr>
          <a:xfrm>
            <a:off x="204107" y="4357144"/>
            <a:ext cx="11627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 conferma il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ruolo centrale svolto dalla professione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dove si riscontra una differenza significativa nella prevalenza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dell'uso dell'IA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 i quattro livelli professionali più elevati (manager, professionisti, tecnici e impiegati) e il resto dei gruppi professionali, dove l'uso dell'IA è inferiore, soprattutto tra gli operatori e le professioni elementari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1ADA69DF-FA88-DE69-98E0-73CA3AC40C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451" t="45459" r="11032" b="40981"/>
          <a:stretch>
            <a:fillRect/>
          </a:stretch>
        </p:blipFill>
        <p:spPr>
          <a:xfrm>
            <a:off x="5750990" y="1521310"/>
            <a:ext cx="3143251" cy="274189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6A6FAB3B-9E76-5179-402A-A9554FA235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3039" t="27280" r="9531" b="56275"/>
          <a:stretch>
            <a:fillRect/>
          </a:stretch>
        </p:blipFill>
        <p:spPr>
          <a:xfrm>
            <a:off x="2378863" y="1462668"/>
            <a:ext cx="3143251" cy="2782691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B99FD4-5730-B316-46F2-F20202B6004C}"/>
              </a:ext>
            </a:extLst>
          </p:cNvPr>
          <p:cNvSpPr txBox="1"/>
          <p:nvPr/>
        </p:nvSpPr>
        <p:spPr>
          <a:xfrm>
            <a:off x="547007" y="839412"/>
            <a:ext cx="1120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800" b="1" dirty="0">
                <a:solidFill>
                  <a:srgbClr val="156082"/>
                </a:solidFill>
              </a:rPr>
              <a:t>Quali sono i fattori che spiegano l'uso dell'IA sul lavoro? </a:t>
            </a:r>
            <a:r>
              <a:rPr lang="it-IT" sz="1800" dirty="0"/>
              <a:t>La Figura mostra una maggiore o minore prevalenza di IA sul lavoro, in particolare in base al titolo professionale, e al genere, età: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8E79929-9EE1-C542-D250-928891EF1C72}"/>
              </a:ext>
            </a:extLst>
          </p:cNvPr>
          <p:cNvSpPr txBox="1"/>
          <p:nvPr/>
        </p:nvSpPr>
        <p:spPr>
          <a:xfrm>
            <a:off x="204107" y="5678618"/>
            <a:ext cx="11627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l’analisi suggerisce inoltre che </a:t>
            </a:r>
            <a:r>
              <a:rPr lang="it-IT" sz="1800" b="1" dirty="0">
                <a:solidFill>
                  <a:srgbClr val="156082"/>
                </a:solidFill>
                <a:latin typeface="Aptos" panose="02110004020202020204"/>
              </a:rPr>
              <a:t>genere, età, non sono fattori significativi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 spiegano le differenze nell'utilizzo dell’IA.</a:t>
            </a:r>
          </a:p>
        </p:txBody>
      </p:sp>
    </p:spTree>
    <p:extLst>
      <p:ext uri="{BB962C8B-B14F-4D97-AF65-F5344CB8AC3E}">
        <p14:creationId xmlns:p14="http://schemas.microsoft.com/office/powerpoint/2010/main" val="141394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A8080-7F96-6BC4-6674-910E5E5C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BE7ADD00-B108-BF59-332E-5F952E09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"/>
            <a:ext cx="12192000" cy="323165"/>
          </a:xfrm>
        </p:spPr>
        <p:txBody>
          <a:bodyPr>
            <a:normAutofit/>
          </a:bodyPr>
          <a:lstStyle/>
          <a:p>
            <a:r>
              <a:rPr lang="it-IT" sz="2100" dirty="0"/>
              <a:t>2) Dati su occupati e valore aggiunto per settore, paese europeo e dimensione (SME Performance Review, CE)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B184915-A4B8-B61A-FC11-10F1E7D261FE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  <a:endParaRPr lang="it-IT" sz="21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CC19959-3B5D-C3BE-D7C9-60906FE8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EAC6BD3-838F-AA56-EFF1-F1809FF4D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7354888-5863-7715-B187-14301A73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761EA0-A589-0E38-5D35-823325B4E6AF}"/>
              </a:ext>
            </a:extLst>
          </p:cNvPr>
          <p:cNvSpPr txBox="1"/>
          <p:nvPr/>
        </p:nvSpPr>
        <p:spPr>
          <a:xfrm>
            <a:off x="393603" y="248207"/>
            <a:ext cx="1141195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2. </a:t>
            </a:r>
            <a:r>
              <a:rPr lang="it-IT" i="1" dirty="0">
                <a:solidFill>
                  <a:srgbClr val="156082"/>
                </a:solidFill>
              </a:rPr>
              <a:t>State of the Digital Decade 2025 </a:t>
            </a:r>
            <a:r>
              <a:rPr lang="it-IT" b="0" dirty="0"/>
              <a:t>(1/2)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9916E166-371A-0ACC-96DB-183A8684E44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F51B96F-CC0F-680C-A29B-77758B2FE568}"/>
              </a:ext>
            </a:extLst>
          </p:cNvPr>
          <p:cNvSpPr/>
          <p:nvPr/>
        </p:nvSpPr>
        <p:spPr>
          <a:xfrm>
            <a:off x="0" y="5932893"/>
            <a:ext cx="12192000" cy="49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D507E71-06BF-B804-1D3A-F75843800F6E}"/>
              </a:ext>
            </a:extLst>
          </p:cNvPr>
          <p:cNvSpPr/>
          <p:nvPr/>
        </p:nvSpPr>
        <p:spPr>
          <a:xfrm>
            <a:off x="0" y="1817349"/>
            <a:ext cx="12192000" cy="49815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1382DD7-CC95-8E57-45B5-93D4890F4B7A}"/>
              </a:ext>
            </a:extLst>
          </p:cNvPr>
          <p:cNvSpPr/>
          <p:nvPr/>
        </p:nvSpPr>
        <p:spPr>
          <a:xfrm>
            <a:off x="0" y="2983543"/>
            <a:ext cx="12192000" cy="49815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E2D77783-DB2D-199C-1E1F-16A675F5FF77}"/>
              </a:ext>
            </a:extLst>
          </p:cNvPr>
          <p:cNvSpPr/>
          <p:nvPr/>
        </p:nvSpPr>
        <p:spPr>
          <a:xfrm>
            <a:off x="0" y="2407219"/>
            <a:ext cx="12192000" cy="49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7B49248-A2A3-DF9A-D6A5-12E9F089284C}"/>
              </a:ext>
            </a:extLst>
          </p:cNvPr>
          <p:cNvSpPr/>
          <p:nvPr/>
        </p:nvSpPr>
        <p:spPr>
          <a:xfrm>
            <a:off x="0" y="3573413"/>
            <a:ext cx="12192000" cy="49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6D3D533-0A7A-5A33-BBBF-1B5FD1EEF7E1}"/>
              </a:ext>
            </a:extLst>
          </p:cNvPr>
          <p:cNvSpPr/>
          <p:nvPr/>
        </p:nvSpPr>
        <p:spPr>
          <a:xfrm>
            <a:off x="0" y="4163283"/>
            <a:ext cx="12192000" cy="49815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0BB6711-4058-E4FA-74C3-30C3A6C83D77}"/>
              </a:ext>
            </a:extLst>
          </p:cNvPr>
          <p:cNvSpPr/>
          <p:nvPr/>
        </p:nvSpPr>
        <p:spPr>
          <a:xfrm>
            <a:off x="0" y="4753153"/>
            <a:ext cx="12192000" cy="498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5E565A-14CE-F4B3-4524-5B5B6E0E370D}"/>
              </a:ext>
            </a:extLst>
          </p:cNvPr>
          <p:cNvSpPr/>
          <p:nvPr/>
        </p:nvSpPr>
        <p:spPr>
          <a:xfrm>
            <a:off x="0" y="5343023"/>
            <a:ext cx="12192000" cy="498150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Elemento grafico 20" descr="Cervello con riempimento a tinta unita">
            <a:extLst>
              <a:ext uri="{FF2B5EF4-FFF2-40B4-BE49-F238E27FC236}">
                <a16:creationId xmlns:a16="http://schemas.microsoft.com/office/drawing/2014/main" id="{3223E3CB-51BA-10B1-FB3C-657AE0A36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603" y="1827895"/>
            <a:ext cx="489192" cy="489192"/>
          </a:xfrm>
          <a:prstGeom prst="rect">
            <a:avLst/>
          </a:prstGeom>
        </p:spPr>
      </p:pic>
      <p:pic>
        <p:nvPicPr>
          <p:cNvPr id="22" name="Elemento grafico 21" descr="Pezzi del puzzle con riempimento a tinta unita">
            <a:extLst>
              <a:ext uri="{FF2B5EF4-FFF2-40B4-BE49-F238E27FC236}">
                <a16:creationId xmlns:a16="http://schemas.microsoft.com/office/drawing/2014/main" id="{06EEF2D8-8254-1DEB-8AC3-2E6012ADB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403" y="2416497"/>
            <a:ext cx="489192" cy="489192"/>
          </a:xfrm>
          <a:prstGeom prst="rect">
            <a:avLst/>
          </a:prstGeom>
        </p:spPr>
      </p:pic>
      <p:pic>
        <p:nvPicPr>
          <p:cNvPr id="23" name="Elemento grafico 22" descr="Mano robotica con riempimento a tinta unita">
            <a:extLst>
              <a:ext uri="{FF2B5EF4-FFF2-40B4-BE49-F238E27FC236}">
                <a16:creationId xmlns:a16="http://schemas.microsoft.com/office/drawing/2014/main" id="{9B07D183-7D31-9F8E-16E1-EBCD2365CB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206" y="2991553"/>
            <a:ext cx="489192" cy="489192"/>
          </a:xfrm>
          <a:prstGeom prst="rect">
            <a:avLst/>
          </a:prstGeom>
        </p:spPr>
      </p:pic>
      <p:pic>
        <p:nvPicPr>
          <p:cNvPr id="24" name="Elemento grafico 23" descr="Programmatrice con riempimento a tinta unita">
            <a:extLst>
              <a:ext uri="{FF2B5EF4-FFF2-40B4-BE49-F238E27FC236}">
                <a16:creationId xmlns:a16="http://schemas.microsoft.com/office/drawing/2014/main" id="{C1C1733B-2F34-F310-A435-76FF0CDF48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3603" y="4148438"/>
            <a:ext cx="489192" cy="489192"/>
          </a:xfrm>
          <a:prstGeom prst="rect">
            <a:avLst/>
          </a:prstGeom>
        </p:spPr>
      </p:pic>
      <p:pic>
        <p:nvPicPr>
          <p:cNvPr id="25" name="Elemento grafico 24" descr="Internet con riempimento a tinta unita">
            <a:extLst>
              <a:ext uri="{FF2B5EF4-FFF2-40B4-BE49-F238E27FC236}">
                <a16:creationId xmlns:a16="http://schemas.microsoft.com/office/drawing/2014/main" id="{D7B9EAF9-148F-1502-CF51-B7239EF76F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403" y="3580155"/>
            <a:ext cx="489192" cy="489192"/>
          </a:xfrm>
          <a:prstGeom prst="rect">
            <a:avLst/>
          </a:prstGeom>
        </p:spPr>
      </p:pic>
      <p:pic>
        <p:nvPicPr>
          <p:cNvPr id="26" name="Elemento grafico 25" descr="Scudo con segno di spunta contorno">
            <a:extLst>
              <a:ext uri="{FF2B5EF4-FFF2-40B4-BE49-F238E27FC236}">
                <a16:creationId xmlns:a16="http://schemas.microsoft.com/office/drawing/2014/main" id="{498689B2-A24B-3FB5-0EA2-38716C7B2C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3203" y="4757359"/>
            <a:ext cx="489192" cy="489192"/>
          </a:xfrm>
          <a:prstGeom prst="rect">
            <a:avLst/>
          </a:prstGeom>
        </p:spPr>
      </p:pic>
      <p:pic>
        <p:nvPicPr>
          <p:cNvPr id="27" name="Elemento grafico 26" descr="Wireless con riempimento a tinta unita">
            <a:extLst>
              <a:ext uri="{FF2B5EF4-FFF2-40B4-BE49-F238E27FC236}">
                <a16:creationId xmlns:a16="http://schemas.microsoft.com/office/drawing/2014/main" id="{137E586E-2D40-0A77-9EC8-F0BE67ED8D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8003" y="5345961"/>
            <a:ext cx="489192" cy="489192"/>
          </a:xfrm>
          <a:prstGeom prst="rect">
            <a:avLst/>
          </a:prstGeom>
        </p:spPr>
      </p:pic>
      <p:pic>
        <p:nvPicPr>
          <p:cNvPr id="28" name="Elemento grafico 27" descr="Call center con riempimento a tinta unita">
            <a:extLst>
              <a:ext uri="{FF2B5EF4-FFF2-40B4-BE49-F238E27FC236}">
                <a16:creationId xmlns:a16="http://schemas.microsoft.com/office/drawing/2014/main" id="{FCBFA668-5B97-E03B-B5D6-BFA5DA4BF0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2803" y="5934564"/>
            <a:ext cx="489192" cy="489192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89AC6E6-BC1E-2969-CE70-6EE5ADC6E62F}"/>
              </a:ext>
            </a:extLst>
          </p:cNvPr>
          <p:cNvSpPr txBox="1"/>
          <p:nvPr/>
        </p:nvSpPr>
        <p:spPr>
          <a:xfrm>
            <a:off x="1029547" y="1899267"/>
            <a:ext cx="3257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Intelligenza artificiale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C5F6058-DCC4-9E36-7EE5-45837114B323}"/>
              </a:ext>
            </a:extLst>
          </p:cNvPr>
          <p:cNvSpPr txBox="1"/>
          <p:nvPr/>
        </p:nvSpPr>
        <p:spPr>
          <a:xfrm>
            <a:off x="1029547" y="2494094"/>
            <a:ext cx="3257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Ecosistemi dell’innovazione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2BC2353-AC82-2707-1E32-9FF209A3A5E6}"/>
              </a:ext>
            </a:extLst>
          </p:cNvPr>
          <p:cNvSpPr txBox="1"/>
          <p:nvPr/>
        </p:nvSpPr>
        <p:spPr>
          <a:xfrm>
            <a:off x="1029546" y="3066872"/>
            <a:ext cx="3705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PMI e adozione di tecnologie avanzate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A6F2A52-87AA-F934-95AC-A3E6BE61A752}"/>
              </a:ext>
            </a:extLst>
          </p:cNvPr>
          <p:cNvSpPr txBox="1"/>
          <p:nvPr/>
        </p:nvSpPr>
        <p:spPr>
          <a:xfrm>
            <a:off x="1029545" y="3662080"/>
            <a:ext cx="3156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Competenze digitali di base	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FB54C92-F807-B5AD-DFFA-CEB1BFDEB048}"/>
              </a:ext>
            </a:extLst>
          </p:cNvPr>
          <p:cNvSpPr txBox="1"/>
          <p:nvPr/>
        </p:nvSpPr>
        <p:spPr>
          <a:xfrm>
            <a:off x="1029545" y="4246757"/>
            <a:ext cx="3705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Specialisti ICT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DAC97E9-DDD8-FDB4-E0B3-1DCC3FD3F0B4}"/>
              </a:ext>
            </a:extLst>
          </p:cNvPr>
          <p:cNvSpPr txBox="1"/>
          <p:nvPr/>
        </p:nvSpPr>
        <p:spPr>
          <a:xfrm>
            <a:off x="1029544" y="4841965"/>
            <a:ext cx="3705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Cybersecurity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0271949-B3AA-B1E3-AE83-4604EC2434B1}"/>
              </a:ext>
            </a:extLst>
          </p:cNvPr>
          <p:cNvSpPr txBox="1"/>
          <p:nvPr/>
        </p:nvSpPr>
        <p:spPr>
          <a:xfrm>
            <a:off x="1029544" y="5415794"/>
            <a:ext cx="3705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Connettività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F7EAD68-6B28-C316-6493-8D38A22325AA}"/>
              </a:ext>
            </a:extLst>
          </p:cNvPr>
          <p:cNvSpPr txBox="1"/>
          <p:nvPr/>
        </p:nvSpPr>
        <p:spPr>
          <a:xfrm>
            <a:off x="1029543" y="6010621"/>
            <a:ext cx="37050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b="1" dirty="0">
                <a:solidFill>
                  <a:srgbClr val="156082"/>
                </a:solidFill>
              </a:rPr>
              <a:t>Servizi pubblici digitali</a:t>
            </a:r>
            <a:endParaRPr lang="it-IT" sz="1600" b="1" i="1" dirty="0">
              <a:solidFill>
                <a:srgbClr val="156082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FE2A75E-D12B-F4C7-DFBD-1081C7BCE784}"/>
              </a:ext>
            </a:extLst>
          </p:cNvPr>
          <p:cNvSpPr txBox="1"/>
          <p:nvPr/>
        </p:nvSpPr>
        <p:spPr>
          <a:xfrm>
            <a:off x="4920410" y="1906607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Intensificare gli sforzi per acquisire una posizione di leadership nel settore dell’IA,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6B88639-9FB0-84E6-B4A4-E59967D45197}"/>
              </a:ext>
            </a:extLst>
          </p:cNvPr>
          <p:cNvSpPr txBox="1"/>
          <p:nvPr/>
        </p:nvSpPr>
        <p:spPr>
          <a:xfrm>
            <a:off x="4920410" y="2494094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Stimolare l’innovazione nel campo delle tecnologie digitali,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5A9B185-B589-DB4D-EFF0-6820F1C66BD9}"/>
              </a:ext>
            </a:extLst>
          </p:cNvPr>
          <p:cNvSpPr txBox="1"/>
          <p:nvPr/>
        </p:nvSpPr>
        <p:spPr>
          <a:xfrm>
            <a:off x="4920410" y="3066872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Sostenere la creazione di una rete di servizi per il trasferimento tecnologico,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5E5E1E6-289A-8C9B-F7AB-72D554C0F6B2}"/>
              </a:ext>
            </a:extLst>
          </p:cNvPr>
          <p:cNvSpPr txBox="1"/>
          <p:nvPr/>
        </p:nvSpPr>
        <p:spPr>
          <a:xfrm>
            <a:off x="4920410" y="3668599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Rafforzare le opportunità di formazione e i servizi di supporto,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D980FB1-F4C0-56A3-8DC3-5EE86D4152C4}"/>
              </a:ext>
            </a:extLst>
          </p:cNvPr>
          <p:cNvSpPr txBox="1"/>
          <p:nvPr/>
        </p:nvSpPr>
        <p:spPr>
          <a:xfrm>
            <a:off x="4920410" y="4144330"/>
            <a:ext cx="6946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Ampliare l’offerta formativa superiore in ambito ICT in linea con le esigenze del mercato del lavoro,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7FB9EAA-4894-5336-8391-BAFEC11B5D7B}"/>
              </a:ext>
            </a:extLst>
          </p:cNvPr>
          <p:cNvSpPr txBox="1"/>
          <p:nvPr/>
        </p:nvSpPr>
        <p:spPr>
          <a:xfrm>
            <a:off x="4920409" y="4857353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Migliorare le priorità in materia di cybersicurezza alla luce delle minacce in evoluzione,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5E5D8C1-E3AD-0472-20C1-3602B507D72F}"/>
              </a:ext>
            </a:extLst>
          </p:cNvPr>
          <p:cNvSpPr txBox="1"/>
          <p:nvPr/>
        </p:nvSpPr>
        <p:spPr>
          <a:xfrm>
            <a:off x="4920409" y="5438209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Proseguire gli sforzi per implementare le infrastrutture di connettività,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F45F816-D52D-B97D-0139-18D31A24EA9D}"/>
              </a:ext>
            </a:extLst>
          </p:cNvPr>
          <p:cNvSpPr txBox="1"/>
          <p:nvPr/>
        </p:nvSpPr>
        <p:spPr>
          <a:xfrm>
            <a:off x="4920408" y="6019360"/>
            <a:ext cx="6946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i="1" dirty="0">
                <a:solidFill>
                  <a:srgbClr val="156082"/>
                </a:solidFill>
              </a:rPr>
              <a:t>Mantenere lo slancio nell’implementazione dei servizi pubblici digitali.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0F7ECCB-370B-2FEF-CAC7-8DEAC9D0D447}"/>
              </a:ext>
            </a:extLst>
          </p:cNvPr>
          <p:cNvSpPr txBox="1"/>
          <p:nvPr/>
        </p:nvSpPr>
        <p:spPr>
          <a:xfrm>
            <a:off x="360000" y="846541"/>
            <a:ext cx="11445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dirty="0"/>
              <a:t>Nel rapporto </a:t>
            </a:r>
            <a:r>
              <a:rPr lang="it-IT" sz="1600" b="1" i="1" dirty="0">
                <a:solidFill>
                  <a:srgbClr val="156082"/>
                </a:solidFill>
              </a:rPr>
              <a:t>State of the Digital Decade 2025 </a:t>
            </a:r>
            <a:r>
              <a:rPr lang="it-IT" sz="1600" i="1" dirty="0"/>
              <a:t>(Italy), </a:t>
            </a:r>
            <a:r>
              <a:rPr lang="it-IT" sz="1600" dirty="0"/>
              <a:t>la Commissione europea comunica che l’</a:t>
            </a:r>
            <a:r>
              <a:rPr lang="it-IT" sz="1600" b="1" dirty="0">
                <a:solidFill>
                  <a:srgbClr val="156082"/>
                </a:solidFill>
              </a:rPr>
              <a:t>Italia</a:t>
            </a:r>
            <a:r>
              <a:rPr lang="it-IT" sz="1600" dirty="0"/>
              <a:t> è stata uno degli Stati membri che, con oltre </a:t>
            </a:r>
            <a:r>
              <a:rPr lang="it-IT" sz="1600" b="1" dirty="0">
                <a:solidFill>
                  <a:srgbClr val="156082"/>
                </a:solidFill>
              </a:rPr>
              <a:t>100 iniziative</a:t>
            </a:r>
            <a:r>
              <a:rPr lang="it-IT" sz="1600" dirty="0"/>
              <a:t> complessive e </a:t>
            </a:r>
            <a:r>
              <a:rPr lang="it-IT" sz="1600" b="1" dirty="0">
                <a:solidFill>
                  <a:srgbClr val="156082"/>
                </a:solidFill>
              </a:rPr>
              <a:t>12 nuove iniziative avviate nel 2024</a:t>
            </a:r>
            <a:r>
              <a:rPr lang="it-IT" sz="1600" dirty="0"/>
              <a:t>, si distingue nel campo dell’educazione digitale, della formazione e delle competenze. </a:t>
            </a:r>
            <a:r>
              <a:rPr lang="it-IT" sz="1600" i="1" dirty="0"/>
              <a:t>Le raccomandazioni formulate riguardano: </a:t>
            </a:r>
          </a:p>
        </p:txBody>
      </p:sp>
    </p:spTree>
    <p:extLst>
      <p:ext uri="{BB962C8B-B14F-4D97-AF65-F5344CB8AC3E}">
        <p14:creationId xmlns:p14="http://schemas.microsoft.com/office/powerpoint/2010/main" val="21683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7AA8-4E1C-F111-3D1A-513F24DF2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222A889-F8E4-085D-832C-CED8EA33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"/>
            <a:ext cx="12192000" cy="323165"/>
          </a:xfrm>
        </p:spPr>
        <p:txBody>
          <a:bodyPr>
            <a:normAutofit/>
          </a:bodyPr>
          <a:lstStyle/>
          <a:p>
            <a:r>
              <a:rPr lang="it-IT" sz="2100" dirty="0"/>
              <a:t>2) Dati su occupati e valore aggiunto per settore, paese europeo e dimensione (SME Performance Review, CE)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390A291-211B-33EC-E636-D4437658781D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  <a:endParaRPr lang="it-IT" sz="21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3B0C34D-65C6-DB40-7029-276C273D1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DF369A7-4110-B614-8B03-9327561C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DEA663-1A48-5578-4BF5-901DAD8FA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3637D3-A88F-8CD4-BF43-3C8D34323E79}"/>
              </a:ext>
            </a:extLst>
          </p:cNvPr>
          <p:cNvSpPr txBox="1"/>
          <p:nvPr/>
        </p:nvSpPr>
        <p:spPr>
          <a:xfrm>
            <a:off x="393603" y="248207"/>
            <a:ext cx="1141195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2. </a:t>
            </a:r>
            <a:r>
              <a:rPr lang="it-IT" i="1" dirty="0">
                <a:solidFill>
                  <a:srgbClr val="156082"/>
                </a:solidFill>
              </a:rPr>
              <a:t>State of the Digital Decade 2025 </a:t>
            </a:r>
            <a:r>
              <a:rPr lang="it-IT" b="0" dirty="0"/>
              <a:t>(2/2)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8E6C0DA-5514-C2F0-B876-6C5298E9182C}"/>
              </a:ext>
            </a:extLst>
          </p:cNvPr>
          <p:cNvSpPr txBox="1"/>
          <p:nvPr/>
        </p:nvSpPr>
        <p:spPr>
          <a:xfrm>
            <a:off x="127344" y="6598777"/>
            <a:ext cx="164855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pPr algn="l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*Digital Economy and Society Index</a:t>
            </a:r>
            <a:endParaRPr lang="it-IT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35D2AF4D-52FB-969D-B843-D7C7A162C3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1005749-2885-1486-4144-994AC82C5E44}"/>
              </a:ext>
            </a:extLst>
          </p:cNvPr>
          <p:cNvSpPr/>
          <p:nvPr/>
        </p:nvSpPr>
        <p:spPr>
          <a:xfrm>
            <a:off x="4566853" y="1452214"/>
            <a:ext cx="2309497" cy="3754215"/>
          </a:xfrm>
          <a:prstGeom prst="rect">
            <a:avLst/>
          </a:prstGeom>
          <a:solidFill>
            <a:srgbClr val="0070C0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06FD43C-E6A9-AD69-168E-547533E7B59A}"/>
              </a:ext>
            </a:extLst>
          </p:cNvPr>
          <p:cNvSpPr/>
          <p:nvPr/>
        </p:nvSpPr>
        <p:spPr>
          <a:xfrm>
            <a:off x="7130664" y="1450363"/>
            <a:ext cx="2309497" cy="375606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33B9D01-43EC-F799-E19B-B87176E407B1}"/>
              </a:ext>
            </a:extLst>
          </p:cNvPr>
          <p:cNvSpPr/>
          <p:nvPr/>
        </p:nvSpPr>
        <p:spPr>
          <a:xfrm>
            <a:off x="9694475" y="1450363"/>
            <a:ext cx="2309497" cy="37560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029E54F-85E9-C270-E17F-26086030F862}"/>
              </a:ext>
            </a:extLst>
          </p:cNvPr>
          <p:cNvSpPr/>
          <p:nvPr/>
        </p:nvSpPr>
        <p:spPr>
          <a:xfrm>
            <a:off x="2003042" y="1452214"/>
            <a:ext cx="2309497" cy="3754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2576331-A7CA-F7D8-66BF-A341E4832C8A}"/>
              </a:ext>
            </a:extLst>
          </p:cNvPr>
          <p:cNvSpPr txBox="1"/>
          <p:nvPr/>
        </p:nvSpPr>
        <p:spPr>
          <a:xfrm>
            <a:off x="1985301" y="1503750"/>
            <a:ext cx="23094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ITALIA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DESI</a:t>
            </a:r>
            <a:r>
              <a:rPr lang="it-IT" sz="1100" dirty="0">
                <a:solidFill>
                  <a:schemeClr val="bg1"/>
                </a:solidFill>
              </a:rPr>
              <a:t>*</a:t>
            </a:r>
            <a:r>
              <a:rPr lang="it-IT" b="1" dirty="0">
                <a:solidFill>
                  <a:schemeClr val="bg1"/>
                </a:solidFill>
              </a:rPr>
              <a:t> 2025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(anno 2025)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D461A115-8CD1-E4C9-232E-A4F67653CB51}"/>
              </a:ext>
            </a:extLst>
          </p:cNvPr>
          <p:cNvSpPr/>
          <p:nvPr/>
        </p:nvSpPr>
        <p:spPr>
          <a:xfrm>
            <a:off x="506" y="2480518"/>
            <a:ext cx="12192000" cy="460312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1FF6CEA-041A-EBF1-EECF-5B50E7917720}"/>
              </a:ext>
            </a:extLst>
          </p:cNvPr>
          <p:cNvSpPr txBox="1"/>
          <p:nvPr/>
        </p:nvSpPr>
        <p:spPr>
          <a:xfrm>
            <a:off x="394109" y="2485710"/>
            <a:ext cx="1608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IA 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23C7B061-8C9D-0C02-0E5A-0FBEAC6340CE}"/>
              </a:ext>
            </a:extLst>
          </p:cNvPr>
          <p:cNvSpPr/>
          <p:nvPr/>
        </p:nvSpPr>
        <p:spPr>
          <a:xfrm>
            <a:off x="1976432" y="2601313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16,4%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0ACFFE9-8767-4F43-2519-248FD98AD8F1}"/>
              </a:ext>
            </a:extLst>
          </p:cNvPr>
          <p:cNvSpPr/>
          <p:nvPr/>
        </p:nvSpPr>
        <p:spPr>
          <a:xfrm>
            <a:off x="4557983" y="2589364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20,0%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F1F831-4A32-73DF-25E3-EF3577B12B2A}"/>
              </a:ext>
            </a:extLst>
          </p:cNvPr>
          <p:cNvSpPr/>
          <p:nvPr/>
        </p:nvSpPr>
        <p:spPr>
          <a:xfrm>
            <a:off x="7112924" y="2601312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60,0%</a:t>
            </a:r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A06DF373-952F-0A64-EDBF-AF73F77857EA}"/>
              </a:ext>
            </a:extLst>
          </p:cNvPr>
          <p:cNvSpPr/>
          <p:nvPr/>
        </p:nvSpPr>
        <p:spPr>
          <a:xfrm>
            <a:off x="9667865" y="2601311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75,0%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A85F02A-5D73-8EBA-16F6-EC9EE5AD5A37}"/>
              </a:ext>
            </a:extLst>
          </p:cNvPr>
          <p:cNvSpPr txBox="1"/>
          <p:nvPr/>
        </p:nvSpPr>
        <p:spPr>
          <a:xfrm>
            <a:off x="4540242" y="1519984"/>
            <a:ext cx="23094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UE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DESI 2025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(anno 2025)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39A6DA9-224B-0E5F-17C2-DEBE5424FB36}"/>
              </a:ext>
            </a:extLst>
          </p:cNvPr>
          <p:cNvSpPr txBox="1"/>
          <p:nvPr/>
        </p:nvSpPr>
        <p:spPr>
          <a:xfrm>
            <a:off x="7127616" y="1503750"/>
            <a:ext cx="23094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OBIETTIVO ITALIA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2030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(Digital decade)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2506F77-C97E-AB1B-85B2-3E413C7909BD}"/>
              </a:ext>
            </a:extLst>
          </p:cNvPr>
          <p:cNvSpPr txBox="1"/>
          <p:nvPr/>
        </p:nvSpPr>
        <p:spPr>
          <a:xfrm>
            <a:off x="9694474" y="1503750"/>
            <a:ext cx="23094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OBIETTIVO UE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2030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(Digital Decade)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30AB40C0-0762-DCAC-ED1B-0464DA052091}"/>
              </a:ext>
            </a:extLst>
          </p:cNvPr>
          <p:cNvSpPr/>
          <p:nvPr/>
        </p:nvSpPr>
        <p:spPr>
          <a:xfrm>
            <a:off x="5390" y="3072564"/>
            <a:ext cx="12192000" cy="502599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A02CBD0-0878-FFFE-FC97-0F56D821C353}"/>
              </a:ext>
            </a:extLst>
          </p:cNvPr>
          <p:cNvSpPr txBox="1"/>
          <p:nvPr/>
        </p:nvSpPr>
        <p:spPr>
          <a:xfrm>
            <a:off x="368171" y="3118853"/>
            <a:ext cx="1686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Analisi</a:t>
            </a:r>
            <a: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  <a:t> dei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dati</a:t>
            </a:r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0AC23955-EAE3-260B-3743-28D6D8466BCC}"/>
              </a:ext>
            </a:extLst>
          </p:cNvPr>
          <p:cNvSpPr/>
          <p:nvPr/>
        </p:nvSpPr>
        <p:spPr>
          <a:xfrm>
            <a:off x="1981316" y="3193360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42,7%</a:t>
            </a:r>
          </a:p>
        </p:txBody>
      </p:sp>
      <p:sp>
        <p:nvSpPr>
          <p:cNvPr id="63" name="Rettangolo con angoli arrotondati 62">
            <a:extLst>
              <a:ext uri="{FF2B5EF4-FFF2-40B4-BE49-F238E27FC236}">
                <a16:creationId xmlns:a16="http://schemas.microsoft.com/office/drawing/2014/main" id="{CC98E920-F4EF-FDB0-9846-CA2C9B96DEE3}"/>
              </a:ext>
            </a:extLst>
          </p:cNvPr>
          <p:cNvSpPr/>
          <p:nvPr/>
        </p:nvSpPr>
        <p:spPr>
          <a:xfrm>
            <a:off x="4562867" y="3181411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39,8%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7A58C1A6-BD46-65CA-B741-7D2F951E6761}"/>
              </a:ext>
            </a:extLst>
          </p:cNvPr>
          <p:cNvSpPr/>
          <p:nvPr/>
        </p:nvSpPr>
        <p:spPr>
          <a:xfrm>
            <a:off x="7117808" y="3193359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60,0%</a:t>
            </a:r>
          </a:p>
        </p:txBody>
      </p:sp>
      <p:sp>
        <p:nvSpPr>
          <p:cNvPr id="65" name="Rettangolo con angoli arrotondati 64">
            <a:extLst>
              <a:ext uri="{FF2B5EF4-FFF2-40B4-BE49-F238E27FC236}">
                <a16:creationId xmlns:a16="http://schemas.microsoft.com/office/drawing/2014/main" id="{05C4A9EF-17AA-39DB-AD56-2A09DADFFD1A}"/>
              </a:ext>
            </a:extLst>
          </p:cNvPr>
          <p:cNvSpPr/>
          <p:nvPr/>
        </p:nvSpPr>
        <p:spPr>
          <a:xfrm>
            <a:off x="9672749" y="3193358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75,0%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D1B0E8A7-386C-4209-90C7-8AAA4964C570}"/>
              </a:ext>
            </a:extLst>
          </p:cNvPr>
          <p:cNvSpPr/>
          <p:nvPr/>
        </p:nvSpPr>
        <p:spPr>
          <a:xfrm>
            <a:off x="-4378" y="3668487"/>
            <a:ext cx="12192000" cy="452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Rettangolo con angoli arrotondati 66">
            <a:extLst>
              <a:ext uri="{FF2B5EF4-FFF2-40B4-BE49-F238E27FC236}">
                <a16:creationId xmlns:a16="http://schemas.microsoft.com/office/drawing/2014/main" id="{EA8104A1-E449-B11C-5CCB-D8BBAA0F2479}"/>
              </a:ext>
            </a:extLst>
          </p:cNvPr>
          <p:cNvSpPr/>
          <p:nvPr/>
        </p:nvSpPr>
        <p:spPr>
          <a:xfrm>
            <a:off x="1971548" y="3789282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54,3%</a:t>
            </a:r>
          </a:p>
        </p:txBody>
      </p:sp>
      <p:sp>
        <p:nvSpPr>
          <p:cNvPr id="68" name="Rettangolo con angoli arrotondati 67">
            <a:extLst>
              <a:ext uri="{FF2B5EF4-FFF2-40B4-BE49-F238E27FC236}">
                <a16:creationId xmlns:a16="http://schemas.microsoft.com/office/drawing/2014/main" id="{C6C9B36A-CE16-1CE9-1C0B-47BB3695AFA8}"/>
              </a:ext>
            </a:extLst>
          </p:cNvPr>
          <p:cNvSpPr/>
          <p:nvPr/>
        </p:nvSpPr>
        <p:spPr>
          <a:xfrm>
            <a:off x="4553099" y="3777333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60,4%</a:t>
            </a:r>
          </a:p>
        </p:txBody>
      </p:sp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88BBE7AF-C4B1-1A41-505D-ACF58787B185}"/>
              </a:ext>
            </a:extLst>
          </p:cNvPr>
          <p:cNvSpPr/>
          <p:nvPr/>
        </p:nvSpPr>
        <p:spPr>
          <a:xfrm>
            <a:off x="7108040" y="3789281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80,1%</a:t>
            </a:r>
          </a:p>
        </p:txBody>
      </p:sp>
      <p:sp>
        <p:nvSpPr>
          <p:cNvPr id="70" name="Rettangolo con angoli arrotondati 69">
            <a:extLst>
              <a:ext uri="{FF2B5EF4-FFF2-40B4-BE49-F238E27FC236}">
                <a16:creationId xmlns:a16="http://schemas.microsoft.com/office/drawing/2014/main" id="{05CC1215-CF6B-6247-2046-548832D0CEE2}"/>
              </a:ext>
            </a:extLst>
          </p:cNvPr>
          <p:cNvSpPr/>
          <p:nvPr/>
        </p:nvSpPr>
        <p:spPr>
          <a:xfrm>
            <a:off x="9662981" y="3789280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80,0%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AF417A13-6D3F-9B5D-A37A-3268B641C0E3}"/>
              </a:ext>
            </a:extLst>
          </p:cNvPr>
          <p:cNvSpPr/>
          <p:nvPr/>
        </p:nvSpPr>
        <p:spPr>
          <a:xfrm>
            <a:off x="-4378" y="4264408"/>
            <a:ext cx="12192000" cy="461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DD17358A-505B-A6DD-8D32-AEE13DE04C37}"/>
              </a:ext>
            </a:extLst>
          </p:cNvPr>
          <p:cNvSpPr txBox="1"/>
          <p:nvPr/>
        </p:nvSpPr>
        <p:spPr>
          <a:xfrm>
            <a:off x="389225" y="4290149"/>
            <a:ext cx="1608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Specialisti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ICT</a:t>
            </a: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73D0E051-B5D0-EEAC-C2DA-6BDC9C51B160}"/>
              </a:ext>
            </a:extLst>
          </p:cNvPr>
          <p:cNvSpPr/>
          <p:nvPr/>
        </p:nvSpPr>
        <p:spPr>
          <a:xfrm>
            <a:off x="1971548" y="4385204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4,0% </a:t>
            </a:r>
            <a:r>
              <a:rPr lang="it-IT" sz="1600" dirty="0">
                <a:solidFill>
                  <a:schemeClr val="tx1"/>
                </a:solidFill>
              </a:rPr>
              <a:t>(2024)</a:t>
            </a:r>
          </a:p>
        </p:txBody>
      </p:sp>
      <p:sp>
        <p:nvSpPr>
          <p:cNvPr id="74" name="Rettangolo con angoli arrotondati 73">
            <a:extLst>
              <a:ext uri="{FF2B5EF4-FFF2-40B4-BE49-F238E27FC236}">
                <a16:creationId xmlns:a16="http://schemas.microsoft.com/office/drawing/2014/main" id="{66BE5BC0-B17A-0144-D5E1-78D09900EB58}"/>
              </a:ext>
            </a:extLst>
          </p:cNvPr>
          <p:cNvSpPr/>
          <p:nvPr/>
        </p:nvSpPr>
        <p:spPr>
          <a:xfrm>
            <a:off x="4553099" y="4373255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5,0% </a:t>
            </a:r>
            <a:r>
              <a:rPr lang="it-IT" sz="1600" dirty="0">
                <a:solidFill>
                  <a:schemeClr val="tx1"/>
                </a:solidFill>
              </a:rPr>
              <a:t>(2024)</a:t>
            </a:r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83767E62-DF83-7ACD-D027-44BD1840E9A6}"/>
              </a:ext>
            </a:extLst>
          </p:cNvPr>
          <p:cNvSpPr/>
          <p:nvPr/>
        </p:nvSpPr>
        <p:spPr>
          <a:xfrm>
            <a:off x="7108040" y="4385203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8,4%</a:t>
            </a:r>
          </a:p>
        </p:txBody>
      </p:sp>
      <p:sp>
        <p:nvSpPr>
          <p:cNvPr id="76" name="Rettangolo con angoli arrotondati 75">
            <a:extLst>
              <a:ext uri="{FF2B5EF4-FFF2-40B4-BE49-F238E27FC236}">
                <a16:creationId xmlns:a16="http://schemas.microsoft.com/office/drawing/2014/main" id="{29D43833-FE84-DB9B-4EFB-64814EBEC9E2}"/>
              </a:ext>
            </a:extLst>
          </p:cNvPr>
          <p:cNvSpPr/>
          <p:nvPr/>
        </p:nvSpPr>
        <p:spPr>
          <a:xfrm>
            <a:off x="9662981" y="4385202"/>
            <a:ext cx="232723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ca.10%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BCC636A-EF15-E799-30A8-B17BE69DB081}"/>
              </a:ext>
            </a:extLst>
          </p:cNvPr>
          <p:cNvSpPr txBox="1"/>
          <p:nvPr/>
        </p:nvSpPr>
        <p:spPr>
          <a:xfrm>
            <a:off x="385239" y="3598497"/>
            <a:ext cx="1568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COMPETENZE DIGITALI </a:t>
            </a: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di base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489D3B9E-0D31-187E-A877-692073423F91}"/>
              </a:ext>
            </a:extLst>
          </p:cNvPr>
          <p:cNvSpPr txBox="1"/>
          <p:nvPr/>
        </p:nvSpPr>
        <p:spPr>
          <a:xfrm>
            <a:off x="385239" y="5480930"/>
            <a:ext cx="11604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dirty="0"/>
              <a:t>Nel 2024, </a:t>
            </a:r>
            <a:r>
              <a:rPr lang="it-IT" sz="1600" b="1" dirty="0">
                <a:solidFill>
                  <a:srgbClr val="156082"/>
                </a:solidFill>
              </a:rPr>
              <a:t>l’Italia ha compiuto progressi nello sviluppo delle proprie infrastrutture digitali</a:t>
            </a:r>
            <a:r>
              <a:rPr lang="it-IT" sz="1600" dirty="0"/>
              <a:t>, in particolare, nella copertura della rete in fibra e in 5G, nella digitalizzazione dei servizi pubblici e nel settore della sanità digitale. Tuttavia, il Paese continua a essere </a:t>
            </a:r>
            <a:r>
              <a:rPr lang="it-IT" sz="1600" b="1" dirty="0">
                <a:solidFill>
                  <a:srgbClr val="156082"/>
                </a:solidFill>
              </a:rPr>
              <a:t>in ritardo nell’adozione di tecnologie digitali avanzate</a:t>
            </a:r>
            <a:r>
              <a:rPr lang="it-IT" sz="1600" dirty="0"/>
              <a:t>, come </a:t>
            </a:r>
            <a:r>
              <a:rPr lang="it-IT" sz="1600" b="1" dirty="0">
                <a:solidFill>
                  <a:srgbClr val="156082"/>
                </a:solidFill>
              </a:rPr>
              <a:t>l’intelligenza artificiale</a:t>
            </a:r>
            <a:r>
              <a:rPr lang="it-IT" sz="1600" dirty="0"/>
              <a:t>, e nelle </a:t>
            </a:r>
            <a:r>
              <a:rPr lang="it-IT" sz="1600" b="1" dirty="0">
                <a:solidFill>
                  <a:srgbClr val="156082"/>
                </a:solidFill>
              </a:rPr>
              <a:t>competenze digitali.</a:t>
            </a:r>
            <a:endParaRPr lang="it-IT" sz="1600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2A901E70-4196-7322-702F-1326C1553F3B}"/>
              </a:ext>
            </a:extLst>
          </p:cNvPr>
          <p:cNvSpPr txBox="1"/>
          <p:nvPr/>
        </p:nvSpPr>
        <p:spPr>
          <a:xfrm>
            <a:off x="393603" y="809251"/>
            <a:ext cx="11480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kern="0" dirty="0"/>
              <a:t>I</a:t>
            </a:r>
            <a:r>
              <a:rPr lang="it-IT" b="1" kern="0" dirty="0">
                <a:solidFill>
                  <a:srgbClr val="156082"/>
                </a:solidFill>
              </a:rPr>
              <a:t> Target digitali </a:t>
            </a:r>
            <a:r>
              <a:rPr lang="it-IT" kern="0" dirty="0"/>
              <a:t>posti dalla Commissione</a:t>
            </a:r>
          </a:p>
        </p:txBody>
      </p:sp>
    </p:spTree>
    <p:extLst>
      <p:ext uri="{BB962C8B-B14F-4D97-AF65-F5344CB8AC3E}">
        <p14:creationId xmlns:p14="http://schemas.microsoft.com/office/powerpoint/2010/main" val="33356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05313-2210-7F18-7B41-F2369BC50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DEAB2385-82D9-F58F-80E6-1EADEC91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"/>
            <a:ext cx="12192000" cy="323165"/>
          </a:xfrm>
        </p:spPr>
        <p:txBody>
          <a:bodyPr>
            <a:normAutofit/>
          </a:bodyPr>
          <a:lstStyle/>
          <a:p>
            <a:r>
              <a:rPr lang="it-IT" sz="2100" dirty="0"/>
              <a:t>2) Dati su occupati e valore aggiunto per settore, paese europeo e dimensione (SME Performance Review, CE)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FFD0201-C3F3-45D8-33B1-1BB5025C70BB}"/>
              </a:ext>
            </a:extLst>
          </p:cNvPr>
          <p:cNvSpPr txBox="1">
            <a:spLocks/>
          </p:cNvSpPr>
          <p:nvPr/>
        </p:nvSpPr>
        <p:spPr>
          <a:xfrm>
            <a:off x="360000" y="432000"/>
            <a:ext cx="10781981" cy="3231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i="0" kern="1200">
                <a:solidFill>
                  <a:schemeClr val="bg1"/>
                </a:solidFill>
                <a:latin typeface="Titillium-Semibold"/>
                <a:ea typeface="+mj-ea"/>
                <a:cs typeface="Titillium-Semibold"/>
              </a:defRPr>
            </a:lvl1pPr>
          </a:lstStyle>
          <a:p>
            <a:r>
              <a:rPr lang="it-IT" sz="2100"/>
              <a:t>1) Classificazione OCSE dei settori per livello di intensità di IA</a:t>
            </a:r>
            <a:endParaRPr lang="it-IT" sz="21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C7A5FC6-AC7E-790A-BFE6-065B60B43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381" y="90926"/>
            <a:ext cx="721499" cy="5847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391A468-56FD-0F5C-3F7B-C4BFB6FC1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80C757B-C47B-33EF-C0C6-8FA511AB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ADD14B-1C16-2B76-CE20-62DFEF8F84FA}"/>
              </a:ext>
            </a:extLst>
          </p:cNvPr>
          <p:cNvSpPr txBox="1"/>
          <p:nvPr/>
        </p:nvSpPr>
        <p:spPr>
          <a:xfrm>
            <a:off x="393603" y="248207"/>
            <a:ext cx="11411954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115000"/>
              </a:lnSpc>
              <a:spcAft>
                <a:spcPts val="800"/>
              </a:spcAft>
              <a:buNone/>
              <a:defRPr b="1" kern="100">
                <a:solidFill>
                  <a:schemeClr val="accent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3. </a:t>
            </a:r>
            <a:r>
              <a:rPr lang="it-IT" i="1" dirty="0"/>
              <a:t>Social Pillar </a:t>
            </a:r>
            <a:r>
              <a:rPr lang="it-IT" i="1" dirty="0">
                <a:solidFill>
                  <a:srgbClr val="156082"/>
                </a:solidFill>
              </a:rPr>
              <a:t>2025</a:t>
            </a:r>
            <a:endParaRPr lang="it-IT" b="0" i="1" dirty="0"/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255DE058-CBED-E698-BB1A-DAFF45A68E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674197" y="6336389"/>
            <a:ext cx="2743200" cy="365125"/>
          </a:xfrm>
        </p:spPr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18BB21-5F5E-417E-BBE1-6B38A5FEBC97}"/>
              </a:ext>
            </a:extLst>
          </p:cNvPr>
          <p:cNvSpPr/>
          <p:nvPr/>
        </p:nvSpPr>
        <p:spPr>
          <a:xfrm>
            <a:off x="5630884" y="1668346"/>
            <a:ext cx="2738315" cy="3754215"/>
          </a:xfrm>
          <a:prstGeom prst="rect">
            <a:avLst/>
          </a:prstGeom>
          <a:solidFill>
            <a:srgbClr val="0070C0"/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410E489-E404-1E5D-51AA-0735058A7EE5}"/>
              </a:ext>
            </a:extLst>
          </p:cNvPr>
          <p:cNvSpPr/>
          <p:nvPr/>
        </p:nvSpPr>
        <p:spPr>
          <a:xfrm>
            <a:off x="8911842" y="1666495"/>
            <a:ext cx="2743200" cy="375606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2281457-DC28-F1CD-6172-80AD7DB590F4}"/>
              </a:ext>
            </a:extLst>
          </p:cNvPr>
          <p:cNvSpPr/>
          <p:nvPr/>
        </p:nvSpPr>
        <p:spPr>
          <a:xfrm>
            <a:off x="2328117" y="1668346"/>
            <a:ext cx="2742431" cy="3754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0E76A61-86E3-AC66-D1DC-F350535C114A}"/>
              </a:ext>
            </a:extLst>
          </p:cNvPr>
          <p:cNvSpPr txBox="1"/>
          <p:nvPr/>
        </p:nvSpPr>
        <p:spPr>
          <a:xfrm>
            <a:off x="2310375" y="1874703"/>
            <a:ext cx="2742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ITALIA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(anno 2024)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41B4FFA-2D2C-D279-DC8D-52EA0F7BCC69}"/>
              </a:ext>
            </a:extLst>
          </p:cNvPr>
          <p:cNvSpPr txBox="1"/>
          <p:nvPr/>
        </p:nvSpPr>
        <p:spPr>
          <a:xfrm>
            <a:off x="5630883" y="1874703"/>
            <a:ext cx="2738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UNIONE EUROPEA</a:t>
            </a:r>
          </a:p>
          <a:p>
            <a:pPr algn="ctr"/>
            <a:r>
              <a:rPr lang="it-IT" sz="1200" dirty="0">
                <a:solidFill>
                  <a:schemeClr val="bg1"/>
                </a:solidFill>
              </a:rPr>
              <a:t>(anno 2024)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2983116D-EEBC-CBE6-6550-563DB7772199}"/>
              </a:ext>
            </a:extLst>
          </p:cNvPr>
          <p:cNvSpPr/>
          <p:nvPr/>
        </p:nvSpPr>
        <p:spPr>
          <a:xfrm>
            <a:off x="5685" y="4431287"/>
            <a:ext cx="12192000" cy="745382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D80E27F9-84D3-B22D-BF89-3BD74EB10B57}"/>
              </a:ext>
            </a:extLst>
          </p:cNvPr>
          <p:cNvSpPr txBox="1"/>
          <p:nvPr/>
        </p:nvSpPr>
        <p:spPr>
          <a:xfrm>
            <a:off x="234378" y="4403868"/>
            <a:ext cx="194648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>
                <a:solidFill>
                  <a:schemeClr val="accent1">
                    <a:lumMod val="50000"/>
                  </a:schemeClr>
                </a:solidFill>
              </a:rPr>
              <a:t>PERSONE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a rischio povertà o esclusione sociale 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36DF4449-98B2-EE8E-1D4C-C63085A490AF}"/>
              </a:ext>
            </a:extLst>
          </p:cNvPr>
          <p:cNvSpPr/>
          <p:nvPr/>
        </p:nvSpPr>
        <p:spPr>
          <a:xfrm>
            <a:off x="8901779" y="4677488"/>
            <a:ext cx="2757247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Riduzione di almeno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15 milioni di persone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279D6FA-AF03-EE7A-21D6-25CAD6583118}"/>
              </a:ext>
            </a:extLst>
          </p:cNvPr>
          <p:cNvSpPr/>
          <p:nvPr/>
        </p:nvSpPr>
        <p:spPr>
          <a:xfrm>
            <a:off x="-4378" y="2648666"/>
            <a:ext cx="12192000" cy="750818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300FF515-B445-8BCC-653D-7584B7070BC8}"/>
              </a:ext>
            </a:extLst>
          </p:cNvPr>
          <p:cNvSpPr txBox="1"/>
          <p:nvPr/>
        </p:nvSpPr>
        <p:spPr>
          <a:xfrm>
            <a:off x="393603" y="895938"/>
            <a:ext cx="11478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600" dirty="0"/>
              <a:t>Nell’ambito del </a:t>
            </a:r>
            <a:r>
              <a:rPr lang="it-IT" sz="1600" b="1" dirty="0">
                <a:solidFill>
                  <a:srgbClr val="156082"/>
                </a:solidFill>
              </a:rPr>
              <a:t>Piano di Azione di implementazione del Pilastro Europeo dei Diritti Sociali</a:t>
            </a:r>
            <a:r>
              <a:rPr lang="it-IT" sz="1600" dirty="0"/>
              <a:t>, la Commissione ha lanciato </a:t>
            </a:r>
            <a:r>
              <a:rPr lang="it-IT" sz="1600" b="1" dirty="0">
                <a:solidFill>
                  <a:srgbClr val="156082"/>
                </a:solidFill>
              </a:rPr>
              <a:t>tre obiettivi principali </a:t>
            </a:r>
            <a:r>
              <a:rPr lang="it-IT" sz="1600" dirty="0"/>
              <a:t>(</a:t>
            </a:r>
            <a:r>
              <a:rPr lang="it-IT" sz="1600" b="1" dirty="0">
                <a:solidFill>
                  <a:srgbClr val="156082"/>
                </a:solidFill>
              </a:rPr>
              <a:t>target sociali</a:t>
            </a:r>
            <a:r>
              <a:rPr lang="it-IT" sz="1600" dirty="0"/>
              <a:t>) per l’UE da raggiungere </a:t>
            </a:r>
            <a:r>
              <a:rPr lang="it-IT" sz="1600" b="1" dirty="0">
                <a:solidFill>
                  <a:srgbClr val="156082"/>
                </a:solidFill>
              </a:rPr>
              <a:t>entro il 2030</a:t>
            </a:r>
            <a:r>
              <a:rPr lang="it-IT" sz="1600" dirty="0"/>
              <a:t>: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EBB730C-2F0C-27B5-EE8B-68FDC090B484}"/>
              </a:ext>
            </a:extLst>
          </p:cNvPr>
          <p:cNvSpPr/>
          <p:nvPr/>
        </p:nvSpPr>
        <p:spPr>
          <a:xfrm>
            <a:off x="2296623" y="2821711"/>
            <a:ext cx="2783941" cy="3269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67,1%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in miglioramento rispetto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al 64,8% nel 2022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D22C72B9-FD2D-C41A-3D07-DEF89A927404}"/>
              </a:ext>
            </a:extLst>
          </p:cNvPr>
          <p:cNvSpPr/>
          <p:nvPr/>
        </p:nvSpPr>
        <p:spPr>
          <a:xfrm>
            <a:off x="5613144" y="2902508"/>
            <a:ext cx="2766118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75,8%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023753DC-B955-38C2-8BB0-323EDB509F63}"/>
              </a:ext>
            </a:extLst>
          </p:cNvPr>
          <p:cNvSpPr/>
          <p:nvPr/>
        </p:nvSpPr>
        <p:spPr>
          <a:xfrm>
            <a:off x="8901780" y="2914456"/>
            <a:ext cx="2744392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78,0%</a:t>
            </a:r>
            <a:r>
              <a:rPr lang="it-IT" sz="1600" b="1" dirty="0">
                <a:solidFill>
                  <a:srgbClr val="156082"/>
                </a:solidFill>
              </a:rPr>
              <a:t>*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07CF18A-D345-6571-86B9-5D17E1010B08}"/>
              </a:ext>
            </a:extLst>
          </p:cNvPr>
          <p:cNvSpPr txBox="1"/>
          <p:nvPr/>
        </p:nvSpPr>
        <p:spPr>
          <a:xfrm>
            <a:off x="253647" y="2693743"/>
            <a:ext cx="160893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POPOLAZIONE</a:t>
            </a:r>
            <a: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900" dirty="0">
                <a:solidFill>
                  <a:schemeClr val="accent1">
                    <a:lumMod val="50000"/>
                  </a:schemeClr>
                </a:solidFill>
              </a:rPr>
              <a:t>(tra i 20 e i 64 anni)</a:t>
            </a:r>
            <a:r>
              <a:rPr lang="it-IT" sz="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occupata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F537A1E-46AE-D78F-72BD-BEAA7A2B19E7}"/>
              </a:ext>
            </a:extLst>
          </p:cNvPr>
          <p:cNvSpPr/>
          <p:nvPr/>
        </p:nvSpPr>
        <p:spPr>
          <a:xfrm>
            <a:off x="5685" y="3542518"/>
            <a:ext cx="12192000" cy="7457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719E6F30-E109-F386-25BB-32B8D728482F}"/>
              </a:ext>
            </a:extLst>
          </p:cNvPr>
          <p:cNvSpPr/>
          <p:nvPr/>
        </p:nvSpPr>
        <p:spPr>
          <a:xfrm>
            <a:off x="2310377" y="3785058"/>
            <a:ext cx="2760171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21,0%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adulti tra i 25 e i 64 anni che hanno partecipato a un'istruzione o a una formazione nei 12 mesi precedenti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8149D56-7405-3F4D-12E0-4D2539A67DC3}"/>
              </a:ext>
            </a:extLst>
          </p:cNvPr>
          <p:cNvSpPr/>
          <p:nvPr/>
        </p:nvSpPr>
        <p:spPr>
          <a:xfrm>
            <a:off x="5630884" y="3796781"/>
            <a:ext cx="2738314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28,5%</a:t>
            </a:r>
          </a:p>
          <a:p>
            <a:pPr algn="ctr"/>
            <a:r>
              <a:rPr lang="it-IT" sz="1000" dirty="0">
                <a:solidFill>
                  <a:schemeClr val="tx1"/>
                </a:solidFill>
              </a:rPr>
              <a:t>adulti tra i 25 e i 64 anni che hanno partecipato a un'istruzione o a una formazione nei 12 mesi precedenti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CE365760-419E-99A5-0C5C-0A437EB57CA3}"/>
              </a:ext>
            </a:extLst>
          </p:cNvPr>
          <p:cNvSpPr/>
          <p:nvPr/>
        </p:nvSpPr>
        <p:spPr>
          <a:xfrm>
            <a:off x="8901779" y="3786621"/>
            <a:ext cx="2757248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60,0%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48F52D-1DD1-431E-92CF-FA982A4802E9}"/>
              </a:ext>
            </a:extLst>
          </p:cNvPr>
          <p:cNvSpPr txBox="1"/>
          <p:nvPr/>
        </p:nvSpPr>
        <p:spPr>
          <a:xfrm>
            <a:off x="238935" y="3575728"/>
            <a:ext cx="160893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050" b="1" dirty="0">
                <a:solidFill>
                  <a:schemeClr val="accent1">
                    <a:lumMod val="50000"/>
                  </a:schemeClr>
                </a:solidFill>
              </a:rPr>
              <a:t>ADULTI partecipanti a </a:t>
            </a:r>
            <a:r>
              <a:rPr lang="it-IT" sz="9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</a:rPr>
              <a:t>CORSI DI FORMAZIONE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61B7172-2A44-E1BF-38DB-27F1DBC826CD}"/>
              </a:ext>
            </a:extLst>
          </p:cNvPr>
          <p:cNvSpPr txBox="1"/>
          <p:nvPr/>
        </p:nvSpPr>
        <p:spPr>
          <a:xfrm>
            <a:off x="8901778" y="1669082"/>
            <a:ext cx="274837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OBIETTIVO UE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2030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</a:rPr>
              <a:t>(Piano di Azione di implementazione del Pilastro Europeo dei Diritti Sociali)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621BB63-2A3D-FFE8-1464-F126D7773735}"/>
              </a:ext>
            </a:extLst>
          </p:cNvPr>
          <p:cNvSpPr/>
          <p:nvPr/>
        </p:nvSpPr>
        <p:spPr>
          <a:xfrm>
            <a:off x="5659990" y="4687028"/>
            <a:ext cx="2709208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21% di persone a rischio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93,3 milioni di persone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E2CA0DE1-9971-C59F-0C67-B0FD469E2E3E}"/>
              </a:ext>
            </a:extLst>
          </p:cNvPr>
          <p:cNvSpPr/>
          <p:nvPr/>
        </p:nvSpPr>
        <p:spPr>
          <a:xfrm>
            <a:off x="2292635" y="4687028"/>
            <a:ext cx="2777913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23,1% di persone a rischio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13,5 milioni di persone</a:t>
            </a:r>
            <a:br>
              <a:rPr lang="it-IT" sz="1600" b="1" dirty="0">
                <a:solidFill>
                  <a:schemeClr val="tx1"/>
                </a:solidFill>
              </a:rPr>
            </a:br>
            <a:r>
              <a:rPr lang="it-IT" sz="1000" dirty="0">
                <a:solidFill>
                  <a:schemeClr val="tx1"/>
                </a:solidFill>
              </a:rPr>
              <a:t>in miglioramento rispetto al 24,4% nel 2022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F1E6CBD-D7B3-0F01-CB24-756C16A7CC71}"/>
              </a:ext>
            </a:extLst>
          </p:cNvPr>
          <p:cNvSpPr txBox="1"/>
          <p:nvPr/>
        </p:nvSpPr>
        <p:spPr>
          <a:xfrm>
            <a:off x="234378" y="5655686"/>
            <a:ext cx="11420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lvl="0" algn="just">
              <a:defRPr sz="1400"/>
            </a:lvl1pPr>
          </a:lstStyle>
          <a:p>
            <a:r>
              <a:rPr lang="it-IT" sz="1200" dirty="0"/>
              <a:t>Per raggiungere questo obiettivo, l'Europa deve impegnarsi 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156082"/>
                </a:solidFill>
              </a:rPr>
              <a:t>ridurre il divario occupazionale di genere</a:t>
            </a:r>
            <a:r>
              <a:rPr lang="it-IT" sz="1200" dirty="0"/>
              <a:t>, almeno </a:t>
            </a:r>
            <a:r>
              <a:rPr lang="it-IT" sz="1200" b="1" dirty="0">
                <a:solidFill>
                  <a:srgbClr val="156082"/>
                </a:solidFill>
              </a:rPr>
              <a:t>dimezzandolo per il 2030 </a:t>
            </a:r>
            <a:r>
              <a:rPr lang="it-IT" sz="1200" dirty="0"/>
              <a:t>per progredire verso la parità di genere; il divario nell’UE è ancora significativo: il tasso di occupazione maschile è dell'80,8% e quello femminile del 70,8%, 10 p.p. in UE, (sono circa 19,4 p.p. in Italia, in miglioramento rispetto a 19,7 p.p. nel 2022).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156082"/>
                </a:solidFill>
              </a:rPr>
              <a:t>ridurre il tasso di giovani che non lavorano, né studiano né seguono una formazione </a:t>
            </a:r>
            <a:r>
              <a:rPr lang="it-IT" sz="1200" dirty="0"/>
              <a:t>(NEET) tra i 15 e i 29 anni </a:t>
            </a:r>
            <a:r>
              <a:rPr lang="it-IT" sz="1200" b="1" dirty="0">
                <a:solidFill>
                  <a:srgbClr val="156082"/>
                </a:solidFill>
              </a:rPr>
              <a:t>al 9% nel 2030</a:t>
            </a:r>
            <a:r>
              <a:rPr lang="it-IT" sz="1200" dirty="0"/>
              <a:t>, dal 11,1% del 2024 in UE (15,2% in Italia, in miglioramento rispetto al 19% del 2022).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E0C73E37-2663-E30E-55EC-461C3A9828D6}"/>
              </a:ext>
            </a:extLst>
          </p:cNvPr>
          <p:cNvSpPr/>
          <p:nvPr/>
        </p:nvSpPr>
        <p:spPr>
          <a:xfrm>
            <a:off x="139176" y="5679297"/>
            <a:ext cx="190404" cy="2338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5608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67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AF6D8-E656-5812-A028-FA276B9E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tangolo 73">
            <a:extLst>
              <a:ext uri="{FF2B5EF4-FFF2-40B4-BE49-F238E27FC236}">
                <a16:creationId xmlns:a16="http://schemas.microsoft.com/office/drawing/2014/main" id="{1C7533C4-4A17-8B5A-6922-18A32EB52871}"/>
              </a:ext>
            </a:extLst>
          </p:cNvPr>
          <p:cNvSpPr/>
          <p:nvPr/>
        </p:nvSpPr>
        <p:spPr>
          <a:xfrm>
            <a:off x="4956999" y="2471526"/>
            <a:ext cx="7225301" cy="4386473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BE27EF8D-882F-23FF-A864-999DCC9011AA}"/>
              </a:ext>
            </a:extLst>
          </p:cNvPr>
          <p:cNvSpPr/>
          <p:nvPr/>
        </p:nvSpPr>
        <p:spPr>
          <a:xfrm>
            <a:off x="-3004" y="2471526"/>
            <a:ext cx="4960004" cy="4386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25BA01-7B64-ED7D-2B09-144733988228}"/>
              </a:ext>
            </a:extLst>
          </p:cNvPr>
          <p:cNvSpPr txBox="1"/>
          <p:nvPr/>
        </p:nvSpPr>
        <p:spPr>
          <a:xfrm>
            <a:off x="837710" y="884525"/>
            <a:ext cx="111955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300" b="1" dirty="0">
                <a:solidFill>
                  <a:srgbClr val="156082"/>
                </a:solidFill>
              </a:rPr>
              <a:t>Rafforzare le misure a favore dei gruppi particolarmente colpiti dalla disoccupazione</a:t>
            </a:r>
            <a:r>
              <a:rPr lang="it-IT" sz="1300" b="1" dirty="0">
                <a:solidFill>
                  <a:prstClr val="black"/>
                </a:solidFill>
              </a:rPr>
              <a:t>.</a:t>
            </a:r>
            <a:r>
              <a:rPr lang="it-IT" sz="1300" dirty="0">
                <a:solidFill>
                  <a:prstClr val="black"/>
                </a:solidFill>
              </a:rPr>
              <a:t> La complessità dell’impatto dell’IA rende necessaria una pluralità di strumenti di policy e di </a:t>
            </a:r>
            <a:r>
              <a:rPr lang="it-IT" sz="1300" b="1" dirty="0">
                <a:solidFill>
                  <a:srgbClr val="156082"/>
                </a:solidFill>
              </a:rPr>
              <a:t>misure</a:t>
            </a:r>
            <a:r>
              <a:rPr lang="it-IT" sz="1300" dirty="0">
                <a:solidFill>
                  <a:prstClr val="black"/>
                </a:solidFill>
              </a:rPr>
              <a:t> in grado di favorire nuova occupazione: misure a favore dei </a:t>
            </a:r>
            <a:r>
              <a:rPr lang="it-IT" sz="1300" b="1" dirty="0">
                <a:solidFill>
                  <a:srgbClr val="156082"/>
                </a:solidFill>
              </a:rPr>
              <a:t>giovani</a:t>
            </a:r>
            <a:r>
              <a:rPr lang="it-IT" sz="1300" dirty="0">
                <a:solidFill>
                  <a:prstClr val="black"/>
                </a:solidFill>
              </a:rPr>
              <a:t> (tramite programmi di istruzione mirata su IA) e a favore delle </a:t>
            </a:r>
            <a:r>
              <a:rPr lang="it-IT" sz="1300" b="1" dirty="0">
                <a:solidFill>
                  <a:srgbClr val="156082"/>
                </a:solidFill>
              </a:rPr>
              <a:t>donne</a:t>
            </a:r>
            <a:r>
              <a:rPr lang="it-IT" sz="1300" dirty="0">
                <a:solidFill>
                  <a:prstClr val="black"/>
                </a:solidFill>
              </a:rPr>
              <a:t>, in particolare quando sul mercato del lavoro si trovano ad affrontare situazioni di difficoltà.</a:t>
            </a:r>
          </a:p>
          <a:p>
            <a:pPr lvl="0" algn="just"/>
            <a:endParaRPr lang="it-IT" sz="400" b="1" dirty="0">
              <a:solidFill>
                <a:prstClr val="black"/>
              </a:solidFill>
            </a:endParaRPr>
          </a:p>
          <a:p>
            <a:pPr lvl="0" algn="just"/>
            <a:r>
              <a:rPr lang="it-IT" sz="1300" b="1" dirty="0">
                <a:solidFill>
                  <a:srgbClr val="156082"/>
                </a:solidFill>
              </a:rPr>
              <a:t>Rafforzare l’efficacia della politica del mercato del lavoro</a:t>
            </a:r>
            <a:r>
              <a:rPr lang="it-IT" sz="1300" dirty="0">
                <a:solidFill>
                  <a:prstClr val="black"/>
                </a:solidFill>
              </a:rPr>
              <a:t>. L’efficacia della politica occupazionale deve essere accresciuta grazie a una maggiore integrazione con le tecnologie digitali, </a:t>
            </a:r>
            <a:r>
              <a:rPr lang="it-IT" sz="1300" b="1" dirty="0">
                <a:solidFill>
                  <a:srgbClr val="156082"/>
                </a:solidFill>
              </a:rPr>
              <a:t>piattaforme e soluzioni di IA</a:t>
            </a:r>
            <a:r>
              <a:rPr lang="it-IT" sz="1300" dirty="0">
                <a:solidFill>
                  <a:prstClr val="black"/>
                </a:solidFill>
              </a:rPr>
              <a:t>; promozione di </a:t>
            </a:r>
            <a:r>
              <a:rPr lang="it-IT" sz="1300" b="1" dirty="0">
                <a:solidFill>
                  <a:srgbClr val="156082"/>
                </a:solidFill>
              </a:rPr>
              <a:t>sistemi formativi </a:t>
            </a:r>
            <a:r>
              <a:rPr lang="it-IT" sz="1300" dirty="0">
                <a:solidFill>
                  <a:prstClr val="black"/>
                </a:solidFill>
              </a:rPr>
              <a:t>continui; potenziamento digitale </a:t>
            </a:r>
            <a:r>
              <a:rPr lang="it-IT" sz="1300" b="1" dirty="0">
                <a:solidFill>
                  <a:srgbClr val="156082"/>
                </a:solidFill>
              </a:rPr>
              <a:t>dei servizi per l’impiego</a:t>
            </a:r>
            <a:r>
              <a:rPr lang="it-IT" sz="1300" dirty="0">
                <a:solidFill>
                  <a:prstClr val="black"/>
                </a:solidFill>
              </a:rPr>
              <a:t>; incontro tra </a:t>
            </a:r>
            <a:r>
              <a:rPr lang="it-IT" sz="1300" b="1" dirty="0">
                <a:solidFill>
                  <a:srgbClr val="156082"/>
                </a:solidFill>
              </a:rPr>
              <a:t>domanda e offerta di lavoro</a:t>
            </a:r>
            <a:r>
              <a:rPr lang="it-IT" sz="13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A6A97D1-9B43-B1C1-9183-4ECC71965222}"/>
              </a:ext>
            </a:extLst>
          </p:cNvPr>
          <p:cNvSpPr txBox="1"/>
          <p:nvPr/>
        </p:nvSpPr>
        <p:spPr>
          <a:xfrm>
            <a:off x="5044647" y="2917885"/>
            <a:ext cx="2156803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kern="10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Centri per l’Impiego</a:t>
            </a:r>
            <a:endParaRPr lang="it-IT" b="1" kern="100">
              <a:solidFill>
                <a:schemeClr val="accent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C3873F5-9AA3-085F-0C9D-345D606D18FB}"/>
              </a:ext>
            </a:extLst>
          </p:cNvPr>
          <p:cNvSpPr txBox="1"/>
          <p:nvPr/>
        </p:nvSpPr>
        <p:spPr>
          <a:xfrm>
            <a:off x="7908846" y="2930067"/>
            <a:ext cx="1159901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kern="100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FNC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18D3499-A712-4532-6EB1-176F0DE51F38}"/>
              </a:ext>
            </a:extLst>
          </p:cNvPr>
          <p:cNvSpPr txBox="1"/>
          <p:nvPr/>
        </p:nvSpPr>
        <p:spPr>
          <a:xfrm>
            <a:off x="5111451" y="3383338"/>
            <a:ext cx="2156803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La misura include investimenti infrastrutturali, sviluppo di osservatori regionali e formazione per gli operatori dei centri. </a:t>
            </a:r>
            <a:r>
              <a:rPr lang="it-IT" sz="1200" b="1" dirty="0"/>
              <a:t>Saranno 500 i Centri per l'Impiego a essere rafforzati entro il 2026</a:t>
            </a:r>
            <a:r>
              <a:rPr lang="it-IT" sz="1200" dirty="0"/>
              <a:t>. </a:t>
            </a:r>
          </a:p>
          <a:p>
            <a:endParaRPr lang="it-IT" sz="500" dirty="0"/>
          </a:p>
          <a:p>
            <a:r>
              <a:rPr lang="it-IT" sz="1200" dirty="0"/>
              <a:t>È previsto il rispetto della </a:t>
            </a:r>
            <a:r>
              <a:rPr lang="it-IT" sz="1200" b="1" dirty="0"/>
              <a:t>parità di genere</a:t>
            </a:r>
            <a:r>
              <a:rPr lang="it-IT" sz="1200" dirty="0"/>
              <a:t>, </a:t>
            </a:r>
            <a:r>
              <a:rPr lang="it-IT" sz="1200" b="1" dirty="0"/>
              <a:t>un servizio più mirato per l’occupabilità dei giovani anche a livello di capillarità </a:t>
            </a:r>
            <a:r>
              <a:rPr lang="it-IT" sz="1200" dirty="0"/>
              <a:t>territoriale, garantendo la </a:t>
            </a:r>
            <a:r>
              <a:rPr lang="it-IT" sz="1200" b="1" dirty="0"/>
              <a:t>formazione dei disoccupati con metodi innovativi</a:t>
            </a:r>
            <a:r>
              <a:rPr lang="it-IT" sz="1200" dirty="0"/>
              <a:t>.</a:t>
            </a:r>
            <a:endParaRPr lang="it-IT" sz="1200" i="1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429B23E-5E6A-FBD6-765F-3570AA8A99E2}"/>
              </a:ext>
            </a:extLst>
          </p:cNvPr>
          <p:cNvSpPr txBox="1"/>
          <p:nvPr/>
        </p:nvSpPr>
        <p:spPr>
          <a:xfrm>
            <a:off x="7385538" y="3383338"/>
            <a:ext cx="2206518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Cofinanziato dal FSE, il </a:t>
            </a:r>
            <a:r>
              <a:rPr lang="it-IT" sz="1200" b="1" dirty="0"/>
              <a:t>Fondo Nuove Competenze </a:t>
            </a:r>
            <a:r>
              <a:rPr lang="it-IT" sz="1200" dirty="0"/>
              <a:t>(FNC)  sostiene le imprese che hanno necessità di </a:t>
            </a:r>
            <a:r>
              <a:rPr lang="it-IT" sz="1200" b="1" dirty="0"/>
              <a:t>adeguarsi a nuovi modelli organizzativi e produttivi</a:t>
            </a:r>
            <a:r>
              <a:rPr lang="it-IT" sz="1200" dirty="0"/>
              <a:t>, in risposta alle </a:t>
            </a:r>
            <a:r>
              <a:rPr lang="it-IT" sz="1200" b="1" dirty="0"/>
              <a:t>transizioni ecologiche e digitali</a:t>
            </a:r>
            <a:r>
              <a:rPr lang="it-IT" sz="1200" dirty="0"/>
              <a:t> e </a:t>
            </a:r>
            <a:r>
              <a:rPr lang="it-IT" sz="1200" b="1" dirty="0"/>
              <a:t>favorisce nuova occupazione</a:t>
            </a:r>
            <a:r>
              <a:rPr lang="it-IT" sz="1200" dirty="0"/>
              <a:t>.</a:t>
            </a:r>
          </a:p>
          <a:p>
            <a:endParaRPr lang="it-IT" sz="500" dirty="0"/>
          </a:p>
          <a:p>
            <a:r>
              <a:rPr lang="it-IT" sz="1200" dirty="0"/>
              <a:t>La dotazione finanziaria del FNC3 è pari a un miliardo e 150 milioni di euro, finalizzati ridurre il divario dell’Italia rispetto alla media europea in materia di formazione aziendale. </a:t>
            </a:r>
            <a:endParaRPr lang="it-IT" sz="1200" i="1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03136FF-2DDB-BBE1-6425-1C813BEC7501}"/>
              </a:ext>
            </a:extLst>
          </p:cNvPr>
          <p:cNvSpPr txBox="1"/>
          <p:nvPr/>
        </p:nvSpPr>
        <p:spPr>
          <a:xfrm>
            <a:off x="10110966" y="2945185"/>
            <a:ext cx="1476160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kern="10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Autoimpiego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D9B5A243-0481-E563-BBD2-B5ABCBA39A89}"/>
              </a:ext>
            </a:extLst>
          </p:cNvPr>
          <p:cNvSpPr txBox="1"/>
          <p:nvPr/>
        </p:nvSpPr>
        <p:spPr>
          <a:xfrm>
            <a:off x="2552933" y="2997022"/>
            <a:ext cx="2156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solidFill>
                  <a:schemeClr val="accent1">
                    <a:lumMod val="50000"/>
                  </a:schemeClr>
                </a:solidFill>
              </a:rPr>
              <a:t>AppLI</a:t>
            </a:r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C34BD90-FF60-44F5-42D5-C6A72807E0F1}"/>
              </a:ext>
            </a:extLst>
          </p:cNvPr>
          <p:cNvSpPr txBox="1"/>
          <p:nvPr/>
        </p:nvSpPr>
        <p:spPr>
          <a:xfrm>
            <a:off x="732159" y="2985460"/>
            <a:ext cx="1132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SIISL</a:t>
            </a:r>
          </a:p>
        </p:txBody>
      </p:sp>
      <p:sp>
        <p:nvSpPr>
          <p:cNvPr id="59" name="Parentesi graffa chiusa 58">
            <a:extLst>
              <a:ext uri="{FF2B5EF4-FFF2-40B4-BE49-F238E27FC236}">
                <a16:creationId xmlns:a16="http://schemas.microsoft.com/office/drawing/2014/main" id="{699C3A45-CF3F-F8A5-6799-0D635621D294}"/>
              </a:ext>
            </a:extLst>
          </p:cNvPr>
          <p:cNvSpPr/>
          <p:nvPr/>
        </p:nvSpPr>
        <p:spPr>
          <a:xfrm rot="16200000">
            <a:off x="2406402" y="497262"/>
            <a:ext cx="172341" cy="4714393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Parentesi graffa chiusa 59">
            <a:extLst>
              <a:ext uri="{FF2B5EF4-FFF2-40B4-BE49-F238E27FC236}">
                <a16:creationId xmlns:a16="http://schemas.microsoft.com/office/drawing/2014/main" id="{151332CC-CF9E-AAF2-A12C-46F3ACF45648}"/>
              </a:ext>
            </a:extLst>
          </p:cNvPr>
          <p:cNvSpPr/>
          <p:nvPr/>
        </p:nvSpPr>
        <p:spPr>
          <a:xfrm rot="16200000">
            <a:off x="8453733" y="-626114"/>
            <a:ext cx="188497" cy="6970497"/>
          </a:xfrm>
          <a:prstGeom prst="rightBrace">
            <a:avLst/>
          </a:prstGeom>
          <a:ln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901CE0A-5EF9-0FF8-5504-B37EC77A8A9B}"/>
              </a:ext>
            </a:extLst>
          </p:cNvPr>
          <p:cNvSpPr txBox="1"/>
          <p:nvPr/>
        </p:nvSpPr>
        <p:spPr>
          <a:xfrm>
            <a:off x="837710" y="2479056"/>
            <a:ext cx="3291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>
                <a:solidFill>
                  <a:schemeClr val="accent1">
                    <a:lumMod val="50000"/>
                  </a:schemeClr>
                </a:solidFill>
              </a:rPr>
              <a:t>Piattaforme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466E354E-ECC3-3BA9-51A6-32896953F475}"/>
              </a:ext>
            </a:extLst>
          </p:cNvPr>
          <p:cNvSpPr txBox="1"/>
          <p:nvPr/>
        </p:nvSpPr>
        <p:spPr>
          <a:xfrm>
            <a:off x="6439197" y="2466254"/>
            <a:ext cx="4280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i="1">
                <a:solidFill>
                  <a:srgbClr val="156082"/>
                </a:solidFill>
              </a:rPr>
              <a:t>Misure</a:t>
            </a:r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519B5EE3-6A32-4BB0-77D1-678B765F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236"/>
            <a:ext cx="12192000" cy="54845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FC30D1C9-02D3-F516-E4F3-B463B2720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397" y="90926"/>
            <a:ext cx="646483" cy="523975"/>
          </a:xfrm>
          <a:prstGeom prst="rect">
            <a:avLst/>
          </a:prstGeom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54FF537-16A1-2A23-F903-50D9D1E29EAF}"/>
              </a:ext>
            </a:extLst>
          </p:cNvPr>
          <p:cNvSpPr txBox="1"/>
          <p:nvPr/>
        </p:nvSpPr>
        <p:spPr>
          <a:xfrm>
            <a:off x="393603" y="255082"/>
            <a:ext cx="1045544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b="1" kern="100" dirty="0">
                <a:solidFill>
                  <a:schemeClr val="accent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4. Politiche del lavoro, misure e piattaforme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0968E311-BC83-0EEF-AEA0-90FE6429C2D4}"/>
              </a:ext>
            </a:extLst>
          </p:cNvPr>
          <p:cNvSpPr txBox="1"/>
          <p:nvPr/>
        </p:nvSpPr>
        <p:spPr>
          <a:xfrm>
            <a:off x="9785864" y="3429000"/>
            <a:ext cx="2302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 risorse fanno parte del Programma nazionale Giovani, Donne e Lavoro 2021–2027, cofinanziato da fondi europei.</a:t>
            </a:r>
          </a:p>
          <a:p>
            <a:r>
              <a:rPr lang="it-IT" sz="1200" dirty="0"/>
              <a:t>L’Autoimpiego è </a:t>
            </a:r>
            <a:r>
              <a:rPr lang="it-IT" sz="1200" b="1" dirty="0"/>
              <a:t>l’agevolazione per l’avvio di attività autonome, imprenditoriali e libero-professionali</a:t>
            </a:r>
            <a:r>
              <a:rPr lang="it-IT" sz="1200" dirty="0"/>
              <a:t>.</a:t>
            </a:r>
          </a:p>
          <a:p>
            <a:endParaRPr lang="it-IT" sz="500" dirty="0"/>
          </a:p>
          <a:p>
            <a:r>
              <a:rPr lang="it-IT" sz="1200" dirty="0"/>
              <a:t>Si intende </a:t>
            </a:r>
            <a:r>
              <a:rPr lang="it-IT" sz="1200" b="1" dirty="0"/>
              <a:t>generare strumenti efficaci per sostenere il lavoro autonomo</a:t>
            </a:r>
            <a:r>
              <a:rPr lang="it-IT" sz="1200" dirty="0"/>
              <a:t>, la creazione d’impresa e </a:t>
            </a:r>
            <a:r>
              <a:rPr lang="it-IT" sz="1200" b="1" dirty="0"/>
              <a:t>accompagnare le persone (giovani e donne under 35)</a:t>
            </a:r>
            <a:r>
              <a:rPr lang="it-IT" sz="1200" dirty="0"/>
              <a:t>, in percorsi di autoimpiego sostenibili, accessibili e ben strutturati.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B15EFA0A-F95B-CBB8-1630-69D3748C06B9}"/>
              </a:ext>
            </a:extLst>
          </p:cNvPr>
          <p:cNvSpPr txBox="1"/>
          <p:nvPr/>
        </p:nvSpPr>
        <p:spPr>
          <a:xfrm>
            <a:off x="208135" y="3385895"/>
            <a:ext cx="2263793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 b="1"/>
            </a:lvl1pPr>
          </a:lstStyle>
          <a:p>
            <a:r>
              <a:rPr lang="it-IT" b="0" dirty="0"/>
              <a:t>Previsto dal DL n. 48/2023, il </a:t>
            </a:r>
            <a:r>
              <a:rPr lang="it-IT" dirty="0"/>
              <a:t>Sistema Informativo per l’Inclusione Sociale e Lavorativa </a:t>
            </a:r>
            <a:r>
              <a:rPr lang="it-IT" b="0" dirty="0"/>
              <a:t>(SIISL) è una piattaforma che mette </a:t>
            </a:r>
            <a:r>
              <a:rPr lang="it-IT" dirty="0"/>
              <a:t>a disposizione dei cittadini </a:t>
            </a:r>
            <a:r>
              <a:rPr lang="it-IT" b="0" dirty="0"/>
              <a:t>la possibilità di accedere a offerte di lavoro, formazione e progetti tramite </a:t>
            </a:r>
            <a:r>
              <a:rPr lang="it-IT" dirty="0"/>
              <a:t>una interoperabilità delle banche dati</a:t>
            </a:r>
            <a:r>
              <a:rPr lang="it-IT" b="0" dirty="0"/>
              <a:t>, con l’obiettivo di ridurre il </a:t>
            </a:r>
            <a:r>
              <a:rPr lang="it-IT" b="0" i="1" dirty="0"/>
              <a:t>mismatch</a:t>
            </a:r>
            <a:r>
              <a:rPr lang="it-IT" b="0" dirty="0"/>
              <a:t> tra domanda e offerta. </a:t>
            </a:r>
          </a:p>
          <a:p>
            <a:endParaRPr lang="it-IT" sz="500" b="0" dirty="0"/>
          </a:p>
          <a:p>
            <a:r>
              <a:rPr lang="it-IT" b="0" dirty="0"/>
              <a:t>L’</a:t>
            </a:r>
            <a:r>
              <a:rPr lang="it-IT" dirty="0"/>
              <a:t>IA aiuterà ai cittadini di individuare corsi e percorsi formativi idonei</a:t>
            </a:r>
            <a:r>
              <a:rPr lang="it-IT" b="0" dirty="0"/>
              <a:t> e a conseguire l’inserimento lavorativo.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8496036C-B367-F89F-F8C2-3D21DA391037}"/>
              </a:ext>
            </a:extLst>
          </p:cNvPr>
          <p:cNvSpPr txBox="1"/>
          <p:nvPr/>
        </p:nvSpPr>
        <p:spPr>
          <a:xfrm>
            <a:off x="2596190" y="3413269"/>
            <a:ext cx="2212465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err="1"/>
              <a:t>AppLI</a:t>
            </a:r>
            <a:r>
              <a:rPr lang="it-IT" sz="1200" dirty="0"/>
              <a:t> affianca </a:t>
            </a:r>
            <a:r>
              <a:rPr lang="it-IT" sz="1200" b="1" dirty="0"/>
              <a:t>i giovani NEET </a:t>
            </a:r>
            <a:r>
              <a:rPr lang="it-IT" sz="1200" dirty="0"/>
              <a:t>in un </a:t>
            </a:r>
            <a:r>
              <a:rPr lang="it-IT" sz="1200" b="1" dirty="0"/>
              <a:t>percorso personalizzato di orientamento, formazione e inserimento lavorativo</a:t>
            </a:r>
            <a:r>
              <a:rPr lang="it-IT" sz="1200" dirty="0"/>
              <a:t>, accompagnandoli nella fase di attivazione e riattivazione </a:t>
            </a:r>
            <a:r>
              <a:rPr lang="it-IT" sz="1200" b="1" dirty="0"/>
              <a:t>in modo inclusivo, sostenibile ed efficace</a:t>
            </a:r>
            <a:r>
              <a:rPr lang="it-IT" sz="1200" dirty="0"/>
              <a:t>.</a:t>
            </a:r>
          </a:p>
          <a:p>
            <a:endParaRPr lang="it-IT" sz="500" dirty="0"/>
          </a:p>
          <a:p>
            <a:r>
              <a:rPr lang="it-IT" sz="1200" dirty="0"/>
              <a:t>Consente di: consultare opportunità di lavoro e formazione, monitorare le candidature, realizzare o aggiornare CV, simulare colloqui e seguire contenuti formativi brevi e pratici.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B03452-EECF-76A7-DD80-18F315A99BEB}"/>
              </a:ext>
            </a:extLst>
          </p:cNvPr>
          <p:cNvSpPr txBox="1"/>
          <p:nvPr/>
        </p:nvSpPr>
        <p:spPr>
          <a:xfrm rot="16200000">
            <a:off x="-75240" y="1376502"/>
            <a:ext cx="1276244" cy="338554"/>
          </a:xfrm>
          <a:prstGeom prst="rect">
            <a:avLst/>
          </a:prstGeom>
          <a:noFill/>
          <a:ln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600" b="1" dirty="0">
                <a:solidFill>
                  <a:srgbClr val="156082"/>
                </a:solidFill>
              </a:rPr>
              <a:t>POLITICHE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71197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C93C557004545A5CF5546AC0982AD" ma:contentTypeVersion="3" ma:contentTypeDescription="Create a new document." ma:contentTypeScope="" ma:versionID="ecfead6d2a947e6acc0de2da4bf1dbaa">
  <xsd:schema xmlns:xsd="http://www.w3.org/2001/XMLSchema" xmlns:xs="http://www.w3.org/2001/XMLSchema" xmlns:p="http://schemas.microsoft.com/office/2006/metadata/properties" xmlns:ns2="1529c2ad-2cf3-4904-a40e-278d6e4bbaed" targetNamespace="http://schemas.microsoft.com/office/2006/metadata/properties" ma:root="true" ma:fieldsID="56f95741cb249b03a4fc05272cb79647" ns2:_="">
    <xsd:import namespace="1529c2ad-2cf3-4904-a40e-278d6e4bb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9c2ad-2cf3-4904-a40e-278d6e4bb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5F424E-710C-4480-B598-7A63DEBD82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D0C6A-85B1-4377-855B-D5D862E8B22C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529c2ad-2cf3-4904-a40e-278d6e4bbae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48D74D-57B5-4BA0-B93D-A7618A49C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9c2ad-2cf3-4904-a40e-278d6e4bb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2543</Words>
  <Application>Microsoft Office PowerPoint</Application>
  <PresentationFormat>Widescreen</PresentationFormat>
  <Paragraphs>256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Titillium-Semibold</vt:lpstr>
      <vt:lpstr>Tema di Office</vt:lpstr>
      <vt:lpstr>Presentazione standard di PowerPoint</vt:lpstr>
      <vt:lpstr>Presentazione standard di PowerPoint</vt:lpstr>
      <vt:lpstr>2) Dati su occupati e valore aggiunto per settore, paese europeo e dimensione (SME Performance Review, CE)</vt:lpstr>
      <vt:lpstr>2) Dati su occupati e valore aggiunto per settore, paese europeo e dimensione (SME Performance Review, CE)</vt:lpstr>
      <vt:lpstr>2) Dati su occupati e valore aggiunto per settore, paese europeo e dimensione (SME Performance Review, CE)</vt:lpstr>
      <vt:lpstr>2) Dati su occupati e valore aggiunto per settore, paese europeo e dimensione (SME Performance Review, CE)</vt:lpstr>
      <vt:lpstr>2) Dati su occupati e valore aggiunto per settore, paese europeo e dimensione (SME Performance Review, CE)</vt:lpstr>
      <vt:lpstr>2) Dati su occupati e valore aggiunto per settore, paese europeo e dimensione (SME Performance Review, CE)</vt:lpstr>
      <vt:lpstr>Presentazione standard di PowerPoint</vt:lpstr>
      <vt:lpstr>Presentazione standard di PowerPoint</vt:lpstr>
      <vt:lpstr>Presentazione standard di PowerPoint</vt:lpstr>
      <vt:lpstr>4) Principali risultati (1/5)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Pagnani</dc:creator>
  <cp:lastModifiedBy>Carapellotti Fabrizio</cp:lastModifiedBy>
  <cp:revision>84</cp:revision>
  <dcterms:created xsi:type="dcterms:W3CDTF">2025-10-13T13:40:13Z</dcterms:created>
  <dcterms:modified xsi:type="dcterms:W3CDTF">2026-01-20T17:10:13Z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0x0101006C1C93C557004545A5CF5546AC0982AD</vt:lpwstr>
  </property>
</Properties>
</file>